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F17D7A-810C-AB43-9766-C74BA80B37CB}" v="2" dt="2024-03-06T22:36:36.216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CFCBD7"/>
          </a:solidFill>
        </a:fill>
      </a:tcStyle>
    </a:wholeTbl>
    <a:band2H>
      <a:tcTxStyle/>
      <a:tcStyle>
        <a:tcBdr/>
        <a:fill>
          <a:solidFill>
            <a:srgbClr val="E8E7EC"/>
          </a:solidFill>
        </a:fill>
      </a:tcStyle>
    </a:band2H>
    <a:firstCol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381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381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F5F5F5"/>
          </a:solidFill>
        </a:fill>
      </a:tcStyle>
    </a:band2H>
    <a:firstCol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381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381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CACBD0"/>
          </a:solidFill>
        </a:fill>
      </a:tcStyle>
    </a:wholeTbl>
    <a:band2H>
      <a:tcTxStyle/>
      <a:tcStyle>
        <a:tcBdr/>
        <a:fill>
          <a:solidFill>
            <a:srgbClr val="E6E7E9"/>
          </a:solidFill>
        </a:fill>
      </a:tcStyle>
    </a:band2H>
    <a:firstCol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381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381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2E1A47"/>
          </a:solidFill>
        </a:fill>
      </a:tcStyle>
    </a:band2H>
    <a:firstCol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2E1A47"/>
          </a:solidFill>
        </a:fill>
      </a:tcStyle>
    </a:lastRow>
    <a:fir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381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381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1"/>
  </p:normalViewPr>
  <p:slideViewPr>
    <p:cSldViewPr snapToGrid="0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ew York" userId="651ab9c5-4572-4327-aca8-bffd08a27258" providerId="ADAL" clId="{B2F17D7A-810C-AB43-9766-C74BA80B37CB}"/>
    <pc:docChg chg="undo custSel modSld">
      <pc:chgData name="Drew York" userId="651ab9c5-4572-4327-aca8-bffd08a27258" providerId="ADAL" clId="{B2F17D7A-810C-AB43-9766-C74BA80B37CB}" dt="2024-03-06T22:39:55.207" v="680" actId="20577"/>
      <pc:docMkLst>
        <pc:docMk/>
      </pc:docMkLst>
      <pc:sldChg chg="addSp delSp modSp mod">
        <pc:chgData name="Drew York" userId="651ab9c5-4572-4327-aca8-bffd08a27258" providerId="ADAL" clId="{B2F17D7A-810C-AB43-9766-C74BA80B37CB}" dt="2024-03-06T22:39:55.207" v="680" actId="20577"/>
        <pc:sldMkLst>
          <pc:docMk/>
          <pc:sldMk cId="0" sldId="261"/>
        </pc:sldMkLst>
        <pc:spChg chg="add del mod">
          <ac:chgData name="Drew York" userId="651ab9c5-4572-4327-aca8-bffd08a27258" providerId="ADAL" clId="{B2F17D7A-810C-AB43-9766-C74BA80B37CB}" dt="2024-03-06T22:39:14.275" v="526"/>
          <ac:spMkLst>
            <pc:docMk/>
            <pc:sldMk cId="0" sldId="261"/>
            <ac:spMk id="2" creationId="{A73B0C37-DFFC-CA67-9484-0964A4571607}"/>
          </ac:spMkLst>
        </pc:spChg>
        <pc:spChg chg="add mod">
          <ac:chgData name="Drew York" userId="651ab9c5-4572-4327-aca8-bffd08a27258" providerId="ADAL" clId="{B2F17D7A-810C-AB43-9766-C74BA80B37CB}" dt="2024-03-06T22:37:00.565" v="140" actId="20577"/>
          <ac:spMkLst>
            <pc:docMk/>
            <pc:sldMk cId="0" sldId="261"/>
            <ac:spMk id="3" creationId="{63E144C4-1253-B9D8-825A-52153B88BC27}"/>
          </ac:spMkLst>
        </pc:spChg>
        <pc:spChg chg="add mod">
          <ac:chgData name="Drew York" userId="651ab9c5-4572-4327-aca8-bffd08a27258" providerId="ADAL" clId="{B2F17D7A-810C-AB43-9766-C74BA80B37CB}" dt="2024-03-06T22:39:55.207" v="680" actId="20577"/>
          <ac:spMkLst>
            <pc:docMk/>
            <pc:sldMk cId="0" sldId="261"/>
            <ac:spMk id="4" creationId="{0219FC9C-BB37-E781-3733-BC1A378518F1}"/>
          </ac:spMkLst>
        </pc:spChg>
        <pc:spChg chg="add mod">
          <ac:chgData name="Drew York" userId="651ab9c5-4572-4327-aca8-bffd08a27258" providerId="ADAL" clId="{B2F17D7A-810C-AB43-9766-C74BA80B37CB}" dt="2024-03-06T22:39:50.026" v="663" actId="20577"/>
          <ac:spMkLst>
            <pc:docMk/>
            <pc:sldMk cId="0" sldId="261"/>
            <ac:spMk id="5" creationId="{DB1E5B29-80D8-00B9-80EC-0D637CBB75CD}"/>
          </ac:spMkLst>
        </pc:spChg>
        <pc:spChg chg="mod">
          <ac:chgData name="Drew York" userId="651ab9c5-4572-4327-aca8-bffd08a27258" providerId="ADAL" clId="{B2F17D7A-810C-AB43-9766-C74BA80B37CB}" dt="2024-03-06T22:36:22.598" v="36" actId="20577"/>
          <ac:spMkLst>
            <pc:docMk/>
            <pc:sldMk cId="0" sldId="261"/>
            <ac:spMk id="468" creationId="{00000000-0000-0000-0000-000000000000}"/>
          </ac:spMkLst>
        </pc:spChg>
        <pc:spChg chg="mod">
          <ac:chgData name="Drew York" userId="651ab9c5-4572-4327-aca8-bffd08a27258" providerId="ADAL" clId="{B2F17D7A-810C-AB43-9766-C74BA80B37CB}" dt="2024-03-06T22:36:10.908" v="26" actId="14100"/>
          <ac:spMkLst>
            <pc:docMk/>
            <pc:sldMk cId="0" sldId="261"/>
            <ac:spMk id="469" creationId="{00000000-0000-0000-0000-000000000000}"/>
          </ac:spMkLst>
        </pc:spChg>
        <pc:spChg chg="mod">
          <ac:chgData name="Drew York" userId="651ab9c5-4572-4327-aca8-bffd08a27258" providerId="ADAL" clId="{B2F17D7A-810C-AB43-9766-C74BA80B37CB}" dt="2024-03-06T22:36:16.656" v="27" actId="14100"/>
          <ac:spMkLst>
            <pc:docMk/>
            <pc:sldMk cId="0" sldId="261"/>
            <ac:spMk id="470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gif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1" name="Shape 42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rgbClr val="2E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368927" y="3512644"/>
            <a:ext cx="4265754" cy="2462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1pPr>
            <a:lvl2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2pPr>
            <a:lvl3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3pPr>
            <a:lvl4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4pPr>
            <a:lvl5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5pPr>
          </a:lstStyle>
          <a:p>
            <a:r>
              <a:t>Enter Presenter Name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16" name="Group 87"/>
          <p:cNvGrpSpPr/>
          <p:nvPr/>
        </p:nvGrpSpPr>
        <p:grpSpPr>
          <a:xfrm>
            <a:off x="401057" y="399022"/>
            <a:ext cx="274324" cy="212728"/>
            <a:chOff x="0" y="0"/>
            <a:chExt cx="274323" cy="212727"/>
          </a:xfrm>
        </p:grpSpPr>
        <p:sp>
          <p:nvSpPr>
            <p:cNvPr id="12" name="Straight Connector 88"/>
            <p:cNvSpPr/>
            <p:nvPr/>
          </p:nvSpPr>
          <p:spPr>
            <a:xfrm>
              <a:off x="-1" y="-1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3" name="Straight Connector 89"/>
            <p:cNvSpPr/>
            <p:nvPr/>
          </p:nvSpPr>
          <p:spPr>
            <a:xfrm>
              <a:off x="-1" y="70907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4" name="Straight Connector 90"/>
            <p:cNvSpPr/>
            <p:nvPr/>
          </p:nvSpPr>
          <p:spPr>
            <a:xfrm>
              <a:off x="-1" y="141816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5" name="Straight Connector 91"/>
            <p:cNvSpPr/>
            <p:nvPr/>
          </p:nvSpPr>
          <p:spPr>
            <a:xfrm>
              <a:off x="-1" y="212725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7" name="Rectangle 92"/>
          <p:cNvSpPr/>
          <p:nvPr/>
        </p:nvSpPr>
        <p:spPr>
          <a:xfrm>
            <a:off x="-1" y="4861931"/>
            <a:ext cx="579865" cy="199607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  <a:endParaRPr/>
          </a:p>
        </p:txBody>
      </p:sp>
      <p:sp>
        <p:nvSpPr>
          <p:cNvPr id="18" name="Text Placeholder 170"/>
          <p:cNvSpPr>
            <a:spLocks noGrp="1"/>
          </p:cNvSpPr>
          <p:nvPr>
            <p:ph type="body" sz="quarter" idx="21" hasCustomPrompt="1"/>
          </p:nvPr>
        </p:nvSpPr>
        <p:spPr>
          <a:xfrm>
            <a:off x="1368927" y="3795786"/>
            <a:ext cx="4265751" cy="221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ClrTx/>
              <a:buSzTx/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t>Presenter Title</a:t>
            </a:r>
          </a:p>
        </p:txBody>
      </p:sp>
      <p:sp>
        <p:nvSpPr>
          <p:cNvPr id="19" name="Click toEdit SlideDeck Title"/>
          <p:cNvSpPr txBox="1">
            <a:spLocks noGrp="1"/>
          </p:cNvSpPr>
          <p:nvPr>
            <p:ph type="title" hasCustomPrompt="1"/>
          </p:nvPr>
        </p:nvSpPr>
        <p:spPr>
          <a:xfrm>
            <a:off x="1368927" y="1371600"/>
            <a:ext cx="4615015" cy="20137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r>
              <a:t>Click toEdit SlideDeck Title</a:t>
            </a:r>
          </a:p>
        </p:txBody>
      </p:sp>
      <p:grpSp>
        <p:nvGrpSpPr>
          <p:cNvPr id="68" name="Group 118"/>
          <p:cNvGrpSpPr/>
          <p:nvPr/>
        </p:nvGrpSpPr>
        <p:grpSpPr>
          <a:xfrm>
            <a:off x="6776029" y="331146"/>
            <a:ext cx="502607" cy="744364"/>
            <a:chOff x="-2" y="-1"/>
            <a:chExt cx="502605" cy="744363"/>
          </a:xfrm>
        </p:grpSpPr>
        <p:grpSp>
          <p:nvGrpSpPr>
            <p:cNvPr id="25" name="Group 119"/>
            <p:cNvGrpSpPr/>
            <p:nvPr/>
          </p:nvGrpSpPr>
          <p:grpSpPr>
            <a:xfrm>
              <a:off x="-3" y="-2"/>
              <a:ext cx="502607" cy="57206"/>
              <a:chOff x="0" y="0"/>
              <a:chExt cx="502605" cy="57204"/>
            </a:xfrm>
          </p:grpSpPr>
          <p:sp>
            <p:nvSpPr>
              <p:cNvPr id="20" name="Oval 162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1" name="Oval 163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2" name="Oval 164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3" name="Oval 165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4" name="Oval 166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31" name="Group 120"/>
            <p:cNvGrpSpPr/>
            <p:nvPr/>
          </p:nvGrpSpPr>
          <p:grpSpPr>
            <a:xfrm>
              <a:off x="-3" y="98164"/>
              <a:ext cx="502607" cy="57206"/>
              <a:chOff x="0" y="0"/>
              <a:chExt cx="502605" cy="57204"/>
            </a:xfrm>
          </p:grpSpPr>
          <p:sp>
            <p:nvSpPr>
              <p:cNvPr id="26" name="Oval 157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7" name="Oval 158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8" name="Oval 159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9" name="Oval 160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0" name="Oval 161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37" name="Group 121"/>
            <p:cNvGrpSpPr/>
            <p:nvPr/>
          </p:nvGrpSpPr>
          <p:grpSpPr>
            <a:xfrm>
              <a:off x="-3" y="196329"/>
              <a:ext cx="502607" cy="57206"/>
              <a:chOff x="0" y="0"/>
              <a:chExt cx="502605" cy="57204"/>
            </a:xfrm>
          </p:grpSpPr>
          <p:sp>
            <p:nvSpPr>
              <p:cNvPr id="32" name="Oval 152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3" name="Oval 153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4" name="Oval 154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5" name="Oval 155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6" name="Oval 156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43" name="Group 122"/>
            <p:cNvGrpSpPr/>
            <p:nvPr/>
          </p:nvGrpSpPr>
          <p:grpSpPr>
            <a:xfrm>
              <a:off x="-3" y="294494"/>
              <a:ext cx="502607" cy="57206"/>
              <a:chOff x="0" y="0"/>
              <a:chExt cx="502605" cy="57204"/>
            </a:xfrm>
          </p:grpSpPr>
          <p:sp>
            <p:nvSpPr>
              <p:cNvPr id="38" name="Oval 147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9" name="Oval 148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40" name="Oval 149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41" name="Oval 150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42" name="Oval 151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49" name="Group 123"/>
            <p:cNvGrpSpPr/>
            <p:nvPr/>
          </p:nvGrpSpPr>
          <p:grpSpPr>
            <a:xfrm>
              <a:off x="-3" y="392661"/>
              <a:ext cx="502607" cy="57206"/>
              <a:chOff x="0" y="0"/>
              <a:chExt cx="502605" cy="57204"/>
            </a:xfrm>
          </p:grpSpPr>
          <p:sp>
            <p:nvSpPr>
              <p:cNvPr id="44" name="Oval 142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45" name="Oval 143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46" name="Oval 144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47" name="Oval 145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48" name="Oval 146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55" name="Group 124"/>
            <p:cNvGrpSpPr/>
            <p:nvPr/>
          </p:nvGrpSpPr>
          <p:grpSpPr>
            <a:xfrm>
              <a:off x="-3" y="490826"/>
              <a:ext cx="502607" cy="57206"/>
              <a:chOff x="0" y="0"/>
              <a:chExt cx="502605" cy="57204"/>
            </a:xfrm>
          </p:grpSpPr>
          <p:sp>
            <p:nvSpPr>
              <p:cNvPr id="50" name="Oval 137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51" name="Oval 138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52" name="Oval 139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53" name="Oval 140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54" name="Oval 141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61" name="Group 125"/>
            <p:cNvGrpSpPr/>
            <p:nvPr/>
          </p:nvGrpSpPr>
          <p:grpSpPr>
            <a:xfrm>
              <a:off x="-3" y="588991"/>
              <a:ext cx="502607" cy="57206"/>
              <a:chOff x="0" y="0"/>
              <a:chExt cx="502605" cy="57204"/>
            </a:xfrm>
          </p:grpSpPr>
          <p:sp>
            <p:nvSpPr>
              <p:cNvPr id="56" name="Oval 132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57" name="Oval 133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58" name="Oval 134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59" name="Oval 135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60" name="Oval 136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67" name="Group 126"/>
            <p:cNvGrpSpPr/>
            <p:nvPr/>
          </p:nvGrpSpPr>
          <p:grpSpPr>
            <a:xfrm>
              <a:off x="-3" y="687157"/>
              <a:ext cx="502607" cy="57205"/>
              <a:chOff x="0" y="0"/>
              <a:chExt cx="502605" cy="57203"/>
            </a:xfrm>
          </p:grpSpPr>
          <p:sp>
            <p:nvSpPr>
              <p:cNvPr id="62" name="Oval 127"/>
              <p:cNvSpPr/>
              <p:nvPr/>
            </p:nvSpPr>
            <p:spPr>
              <a:xfrm>
                <a:off x="-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63" name="Oval 128"/>
              <p:cNvSpPr/>
              <p:nvPr/>
            </p:nvSpPr>
            <p:spPr>
              <a:xfrm>
                <a:off x="111350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64" name="Oval 129"/>
              <p:cNvSpPr/>
              <p:nvPr/>
            </p:nvSpPr>
            <p:spPr>
              <a:xfrm>
                <a:off x="22270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65" name="Oval 130"/>
              <p:cNvSpPr/>
              <p:nvPr/>
            </p:nvSpPr>
            <p:spPr>
              <a:xfrm>
                <a:off x="334052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66" name="Oval 131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</p:grpSp>
      <p:grpSp>
        <p:nvGrpSpPr>
          <p:cNvPr id="85" name="Group 101"/>
          <p:cNvGrpSpPr/>
          <p:nvPr/>
        </p:nvGrpSpPr>
        <p:grpSpPr>
          <a:xfrm>
            <a:off x="10823070" y="5615758"/>
            <a:ext cx="1106025" cy="1020298"/>
            <a:chOff x="0" y="-1"/>
            <a:chExt cx="1106023" cy="1020297"/>
          </a:xfrm>
        </p:grpSpPr>
        <p:sp>
          <p:nvSpPr>
            <p:cNvPr id="69" name="Oval 102"/>
            <p:cNvSpPr/>
            <p:nvPr/>
          </p:nvSpPr>
          <p:spPr>
            <a:xfrm>
              <a:off x="-1" y="-2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70" name="Oval 103"/>
            <p:cNvSpPr/>
            <p:nvPr/>
          </p:nvSpPr>
          <p:spPr>
            <a:xfrm>
              <a:off x="323849" y="-2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71" name="Oval 104"/>
            <p:cNvSpPr/>
            <p:nvPr/>
          </p:nvSpPr>
          <p:spPr>
            <a:xfrm>
              <a:off x="647699" y="-2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72" name="Oval 105"/>
            <p:cNvSpPr/>
            <p:nvPr/>
          </p:nvSpPr>
          <p:spPr>
            <a:xfrm>
              <a:off x="971550" y="-2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73" name="Oval 106"/>
            <p:cNvSpPr/>
            <p:nvPr/>
          </p:nvSpPr>
          <p:spPr>
            <a:xfrm>
              <a:off x="-1" y="29527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74" name="Oval 107"/>
            <p:cNvSpPr/>
            <p:nvPr/>
          </p:nvSpPr>
          <p:spPr>
            <a:xfrm>
              <a:off x="323849" y="29527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75" name="Oval 108"/>
            <p:cNvSpPr/>
            <p:nvPr/>
          </p:nvSpPr>
          <p:spPr>
            <a:xfrm>
              <a:off x="647699" y="29527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76" name="Oval 109"/>
            <p:cNvSpPr/>
            <p:nvPr/>
          </p:nvSpPr>
          <p:spPr>
            <a:xfrm>
              <a:off x="971550" y="29527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77" name="Oval 110"/>
            <p:cNvSpPr/>
            <p:nvPr/>
          </p:nvSpPr>
          <p:spPr>
            <a:xfrm>
              <a:off x="-1" y="590549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78" name="Oval 111"/>
            <p:cNvSpPr/>
            <p:nvPr/>
          </p:nvSpPr>
          <p:spPr>
            <a:xfrm>
              <a:off x="323849" y="590549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79" name="Oval 112"/>
            <p:cNvSpPr/>
            <p:nvPr/>
          </p:nvSpPr>
          <p:spPr>
            <a:xfrm>
              <a:off x="647699" y="590549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80" name="Oval 113"/>
            <p:cNvSpPr/>
            <p:nvPr/>
          </p:nvSpPr>
          <p:spPr>
            <a:xfrm>
              <a:off x="971550" y="590549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81" name="Oval 114"/>
            <p:cNvSpPr/>
            <p:nvPr/>
          </p:nvSpPr>
          <p:spPr>
            <a:xfrm>
              <a:off x="-1" y="88582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82" name="Oval 115"/>
            <p:cNvSpPr/>
            <p:nvPr/>
          </p:nvSpPr>
          <p:spPr>
            <a:xfrm>
              <a:off x="323849" y="88582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83" name="Oval 116"/>
            <p:cNvSpPr/>
            <p:nvPr/>
          </p:nvSpPr>
          <p:spPr>
            <a:xfrm>
              <a:off x="647699" y="88582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  <p:sp>
          <p:nvSpPr>
            <p:cNvPr id="84" name="Oval 117"/>
            <p:cNvSpPr/>
            <p:nvPr/>
          </p:nvSpPr>
          <p:spPr>
            <a:xfrm>
              <a:off x="971550" y="88582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  <a:endParaRPr/>
            </a:p>
          </p:txBody>
        </p:sp>
      </p:grpSp>
      <p:sp>
        <p:nvSpPr>
          <p:cNvPr id="86" name="TextBox 96"/>
          <p:cNvSpPr txBox="1"/>
          <p:nvPr/>
        </p:nvSpPr>
        <p:spPr>
          <a:xfrm>
            <a:off x="11214157" y="262884"/>
            <a:ext cx="742446" cy="896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/>
          <a:p>
            <a:pPr algn="ctr">
              <a:lnSpc>
                <a:spcPct val="70000"/>
              </a:lnSpc>
              <a:defRPr sz="3600" b="1" spc="-100">
                <a:solidFill>
                  <a:srgbClr val="FFFFFF">
                    <a:alpha val="50000"/>
                  </a:srgb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</a:t>
            </a:r>
            <a:br/>
            <a:r>
              <a:t>24</a:t>
            </a:r>
          </a:p>
        </p:txBody>
      </p:sp>
      <p:sp>
        <p:nvSpPr>
          <p:cNvPr id="87" name="Straight Connector 97"/>
          <p:cNvSpPr/>
          <p:nvPr/>
        </p:nvSpPr>
        <p:spPr>
          <a:xfrm>
            <a:off x="11311059" y="1181498"/>
            <a:ext cx="548642" cy="2"/>
          </a:xfrm>
          <a:prstGeom prst="line">
            <a:avLst/>
          </a:prstGeom>
          <a:ln w="44450">
            <a:solidFill>
              <a:srgbClr val="FFFFFF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8" name="Picture Placeholder 4"/>
          <p:cNvSpPr>
            <a:spLocks noGrp="1"/>
          </p:cNvSpPr>
          <p:nvPr>
            <p:ph type="pic" sz="half" idx="22"/>
          </p:nvPr>
        </p:nvSpPr>
        <p:spPr>
          <a:xfrm>
            <a:off x="6568371" y="1389901"/>
            <a:ext cx="5629079" cy="3996584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89" name="Picture Placeholder 9"/>
          <p:cNvSpPr>
            <a:spLocks noGrp="1"/>
          </p:cNvSpPr>
          <p:nvPr>
            <p:ph type="pic" sz="quarter" idx="23"/>
          </p:nvPr>
        </p:nvSpPr>
        <p:spPr>
          <a:xfrm>
            <a:off x="1368927" y="4861931"/>
            <a:ext cx="3351213" cy="104910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90" name="TextBox 5"/>
          <p:cNvSpPr txBox="1"/>
          <p:nvPr/>
        </p:nvSpPr>
        <p:spPr>
          <a:xfrm rot="16200000">
            <a:off x="-1440167" y="2524840"/>
            <a:ext cx="4074594" cy="27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900" cap="all" spc="200">
                <a:solidFill>
                  <a:srgbClr val="FFFFFF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“ARMy Fuzzing”: Efficient Fuzzing on commodity portable devices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Title">
    <p:bg>
      <p:bgPr>
        <a:solidFill>
          <a:srgbClr val="2E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traight Connector 81"/>
          <p:cNvSpPr/>
          <p:nvPr/>
        </p:nvSpPr>
        <p:spPr>
          <a:xfrm flipH="1">
            <a:off x="405139" y="914399"/>
            <a:ext cx="2" cy="5934168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03" name="Group 82"/>
          <p:cNvGrpSpPr/>
          <p:nvPr/>
        </p:nvGrpSpPr>
        <p:grpSpPr>
          <a:xfrm>
            <a:off x="1368925" y="912199"/>
            <a:ext cx="274324" cy="212729"/>
            <a:chOff x="-1" y="0"/>
            <a:chExt cx="274322" cy="212727"/>
          </a:xfrm>
        </p:grpSpPr>
        <p:sp>
          <p:nvSpPr>
            <p:cNvPr id="99" name="Straight Connector 83"/>
            <p:cNvSpPr/>
            <p:nvPr/>
          </p:nvSpPr>
          <p:spPr>
            <a:xfrm>
              <a:off x="-2" y="-1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0" name="Straight Connector 84"/>
            <p:cNvSpPr/>
            <p:nvPr/>
          </p:nvSpPr>
          <p:spPr>
            <a:xfrm>
              <a:off x="-2" y="70907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1" name="Straight Connector 85"/>
            <p:cNvSpPr/>
            <p:nvPr/>
          </p:nvSpPr>
          <p:spPr>
            <a:xfrm>
              <a:off x="-2" y="141816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2" name="Straight Connector 86"/>
            <p:cNvSpPr/>
            <p:nvPr/>
          </p:nvSpPr>
          <p:spPr>
            <a:xfrm>
              <a:off x="-2" y="212725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16" name="Group 93"/>
          <p:cNvGrpSpPr/>
          <p:nvPr/>
        </p:nvGrpSpPr>
        <p:grpSpPr>
          <a:xfrm>
            <a:off x="5683925" y="5745848"/>
            <a:ext cx="3910390" cy="288435"/>
            <a:chOff x="0" y="0"/>
            <a:chExt cx="3910389" cy="288433"/>
          </a:xfrm>
        </p:grpSpPr>
        <p:sp>
          <p:nvSpPr>
            <p:cNvPr id="104" name="Straight Connector 94"/>
            <p:cNvSpPr/>
            <p:nvPr/>
          </p:nvSpPr>
          <p:spPr>
            <a:xfrm flipV="1">
              <a:off x="-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5" name="Straight Connector 95"/>
            <p:cNvSpPr/>
            <p:nvPr/>
          </p:nvSpPr>
          <p:spPr>
            <a:xfrm flipV="1">
              <a:off x="329269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6" name="Straight Connector 98"/>
            <p:cNvSpPr/>
            <p:nvPr/>
          </p:nvSpPr>
          <p:spPr>
            <a:xfrm flipV="1">
              <a:off x="658538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7" name="Straight Connector 99"/>
            <p:cNvSpPr/>
            <p:nvPr/>
          </p:nvSpPr>
          <p:spPr>
            <a:xfrm flipV="1">
              <a:off x="987806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8" name="Straight Connector 100"/>
            <p:cNvSpPr/>
            <p:nvPr/>
          </p:nvSpPr>
          <p:spPr>
            <a:xfrm flipV="1">
              <a:off x="1317075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09" name="Straight Connector 167"/>
            <p:cNvSpPr/>
            <p:nvPr/>
          </p:nvSpPr>
          <p:spPr>
            <a:xfrm flipV="1">
              <a:off x="1646344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0" name="Straight Connector 168"/>
            <p:cNvSpPr/>
            <p:nvPr/>
          </p:nvSpPr>
          <p:spPr>
            <a:xfrm flipV="1">
              <a:off x="1975613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1" name="Straight Connector 169"/>
            <p:cNvSpPr/>
            <p:nvPr/>
          </p:nvSpPr>
          <p:spPr>
            <a:xfrm flipV="1">
              <a:off x="2304882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2" name="Straight Connector 171"/>
            <p:cNvSpPr/>
            <p:nvPr/>
          </p:nvSpPr>
          <p:spPr>
            <a:xfrm flipV="1">
              <a:off x="263415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3" name="Straight Connector 173"/>
            <p:cNvSpPr/>
            <p:nvPr/>
          </p:nvSpPr>
          <p:spPr>
            <a:xfrm flipV="1">
              <a:off x="2963420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4" name="Straight Connector 174"/>
            <p:cNvSpPr/>
            <p:nvPr/>
          </p:nvSpPr>
          <p:spPr>
            <a:xfrm flipV="1">
              <a:off x="3292689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15" name="Straight Connector 175"/>
            <p:cNvSpPr/>
            <p:nvPr/>
          </p:nvSpPr>
          <p:spPr>
            <a:xfrm flipV="1">
              <a:off x="3621957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17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6568371" y="1389901"/>
            <a:ext cx="5629079" cy="3996584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18" name="Click to Edit Section Title Slide"/>
          <p:cNvSpPr txBox="1">
            <a:spLocks noGrp="1"/>
          </p:cNvSpPr>
          <p:nvPr>
            <p:ph type="title" hasCustomPrompt="1"/>
          </p:nvPr>
        </p:nvSpPr>
        <p:spPr>
          <a:xfrm>
            <a:off x="1368927" y="1371600"/>
            <a:ext cx="4615015" cy="109921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  <a:defRPr sz="4400">
                <a:solidFill>
                  <a:srgbClr val="FFFFFF"/>
                </a:solidFill>
              </a:defRPr>
            </a:lvl1pPr>
          </a:lstStyle>
          <a:p>
            <a:r>
              <a:t>Click to Edit Section Title Slide</a:t>
            </a:r>
          </a:p>
        </p:txBody>
      </p:sp>
      <p:sp>
        <p:nvSpPr>
          <p:cNvPr id="119" name="Picture Placeholder 9"/>
          <p:cNvSpPr>
            <a:spLocks noGrp="1"/>
          </p:cNvSpPr>
          <p:nvPr>
            <p:ph type="pic" sz="quarter" idx="22"/>
          </p:nvPr>
        </p:nvSpPr>
        <p:spPr>
          <a:xfrm>
            <a:off x="1368927" y="4861931"/>
            <a:ext cx="3351213" cy="104910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2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353881" y="3230359"/>
            <a:ext cx="4265754" cy="24622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1pPr>
            <a:lvl2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2pPr>
            <a:lvl3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3pPr>
            <a:lvl4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4pPr>
            <a:lvl5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5pPr>
          </a:lstStyle>
          <a:p>
            <a:r>
              <a:t>Enter Presenter Name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1" name="Text Placeholder 170"/>
          <p:cNvSpPr>
            <a:spLocks noGrp="1"/>
          </p:cNvSpPr>
          <p:nvPr>
            <p:ph type="body" sz="quarter" idx="23" hasCustomPrompt="1"/>
          </p:nvPr>
        </p:nvSpPr>
        <p:spPr>
          <a:xfrm>
            <a:off x="1353880" y="3513501"/>
            <a:ext cx="4265751" cy="221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ClrTx/>
              <a:buSzTx/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t>Presenter Title</a:t>
            </a:r>
          </a:p>
        </p:txBody>
      </p:sp>
      <p:grpSp>
        <p:nvGrpSpPr>
          <p:cNvPr id="170" name="Group 182"/>
          <p:cNvGrpSpPr/>
          <p:nvPr/>
        </p:nvGrpSpPr>
        <p:grpSpPr>
          <a:xfrm>
            <a:off x="11324040" y="344468"/>
            <a:ext cx="502606" cy="744364"/>
            <a:chOff x="-2" y="-1"/>
            <a:chExt cx="502605" cy="744363"/>
          </a:xfrm>
        </p:grpSpPr>
        <p:grpSp>
          <p:nvGrpSpPr>
            <p:cNvPr id="127" name="Group 183"/>
            <p:cNvGrpSpPr/>
            <p:nvPr/>
          </p:nvGrpSpPr>
          <p:grpSpPr>
            <a:xfrm>
              <a:off x="-3" y="-2"/>
              <a:ext cx="502607" cy="57206"/>
              <a:chOff x="0" y="0"/>
              <a:chExt cx="502605" cy="57204"/>
            </a:xfrm>
          </p:grpSpPr>
          <p:sp>
            <p:nvSpPr>
              <p:cNvPr id="122" name="Oval 226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23" name="Oval 227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24" name="Oval 228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25" name="Oval 229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26" name="Oval 230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133" name="Group 184"/>
            <p:cNvGrpSpPr/>
            <p:nvPr/>
          </p:nvGrpSpPr>
          <p:grpSpPr>
            <a:xfrm>
              <a:off x="-3" y="98164"/>
              <a:ext cx="502607" cy="57206"/>
              <a:chOff x="0" y="0"/>
              <a:chExt cx="502605" cy="57204"/>
            </a:xfrm>
          </p:grpSpPr>
          <p:sp>
            <p:nvSpPr>
              <p:cNvPr id="128" name="Oval 221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29" name="Oval 222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30" name="Oval 223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31" name="Oval 224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32" name="Oval 225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139" name="Group 185"/>
            <p:cNvGrpSpPr/>
            <p:nvPr/>
          </p:nvGrpSpPr>
          <p:grpSpPr>
            <a:xfrm>
              <a:off x="-3" y="196329"/>
              <a:ext cx="502607" cy="57206"/>
              <a:chOff x="0" y="0"/>
              <a:chExt cx="502605" cy="57204"/>
            </a:xfrm>
          </p:grpSpPr>
          <p:sp>
            <p:nvSpPr>
              <p:cNvPr id="134" name="Oval 216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35" name="Oval 217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36" name="Oval 218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37" name="Oval 219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38" name="Oval 220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145" name="Group 186"/>
            <p:cNvGrpSpPr/>
            <p:nvPr/>
          </p:nvGrpSpPr>
          <p:grpSpPr>
            <a:xfrm>
              <a:off x="-3" y="294494"/>
              <a:ext cx="502607" cy="57206"/>
              <a:chOff x="0" y="0"/>
              <a:chExt cx="502605" cy="57204"/>
            </a:xfrm>
          </p:grpSpPr>
          <p:sp>
            <p:nvSpPr>
              <p:cNvPr id="140" name="Oval 211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41" name="Oval 212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42" name="Oval 213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43" name="Oval 214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44" name="Oval 215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151" name="Group 187"/>
            <p:cNvGrpSpPr/>
            <p:nvPr/>
          </p:nvGrpSpPr>
          <p:grpSpPr>
            <a:xfrm>
              <a:off x="-3" y="392661"/>
              <a:ext cx="502607" cy="57206"/>
              <a:chOff x="0" y="0"/>
              <a:chExt cx="502605" cy="57204"/>
            </a:xfrm>
          </p:grpSpPr>
          <p:sp>
            <p:nvSpPr>
              <p:cNvPr id="146" name="Oval 206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47" name="Oval 207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48" name="Oval 208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49" name="Oval 209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50" name="Oval 210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157" name="Group 188"/>
            <p:cNvGrpSpPr/>
            <p:nvPr/>
          </p:nvGrpSpPr>
          <p:grpSpPr>
            <a:xfrm>
              <a:off x="-3" y="490826"/>
              <a:ext cx="502607" cy="57206"/>
              <a:chOff x="0" y="0"/>
              <a:chExt cx="502605" cy="57204"/>
            </a:xfrm>
          </p:grpSpPr>
          <p:sp>
            <p:nvSpPr>
              <p:cNvPr id="152" name="Oval 201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53" name="Oval 202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54" name="Oval 203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55" name="Oval 204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56" name="Oval 205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163" name="Group 189"/>
            <p:cNvGrpSpPr/>
            <p:nvPr/>
          </p:nvGrpSpPr>
          <p:grpSpPr>
            <a:xfrm>
              <a:off x="-3" y="588991"/>
              <a:ext cx="502607" cy="57206"/>
              <a:chOff x="0" y="0"/>
              <a:chExt cx="502605" cy="57204"/>
            </a:xfrm>
          </p:grpSpPr>
          <p:sp>
            <p:nvSpPr>
              <p:cNvPr id="158" name="Oval 196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59" name="Oval 197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60" name="Oval 198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61" name="Oval 199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62" name="Oval 200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169" name="Group 190"/>
            <p:cNvGrpSpPr/>
            <p:nvPr/>
          </p:nvGrpSpPr>
          <p:grpSpPr>
            <a:xfrm>
              <a:off x="-3" y="687157"/>
              <a:ext cx="502607" cy="57205"/>
              <a:chOff x="0" y="0"/>
              <a:chExt cx="502605" cy="57203"/>
            </a:xfrm>
          </p:grpSpPr>
          <p:sp>
            <p:nvSpPr>
              <p:cNvPr id="164" name="Oval 191"/>
              <p:cNvSpPr/>
              <p:nvPr/>
            </p:nvSpPr>
            <p:spPr>
              <a:xfrm>
                <a:off x="-1" y="-1"/>
                <a:ext cx="57203" cy="57204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65" name="Oval 192"/>
              <p:cNvSpPr/>
              <p:nvPr/>
            </p:nvSpPr>
            <p:spPr>
              <a:xfrm>
                <a:off x="111350" y="-1"/>
                <a:ext cx="57203" cy="57204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66" name="Oval 193"/>
              <p:cNvSpPr/>
              <p:nvPr/>
            </p:nvSpPr>
            <p:spPr>
              <a:xfrm>
                <a:off x="222701" y="-1"/>
                <a:ext cx="57203" cy="57204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67" name="Oval 194"/>
              <p:cNvSpPr/>
              <p:nvPr/>
            </p:nvSpPr>
            <p:spPr>
              <a:xfrm>
                <a:off x="334052" y="-1"/>
                <a:ext cx="57203" cy="57204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168" name="Oval 195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</p:grpSp>
      <p:sp>
        <p:nvSpPr>
          <p:cNvPr id="171" name="TextBox 75"/>
          <p:cNvSpPr txBox="1"/>
          <p:nvPr/>
        </p:nvSpPr>
        <p:spPr>
          <a:xfrm rot="16200000">
            <a:off x="-963545" y="2446386"/>
            <a:ext cx="3204872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900" spc="200">
                <a:solidFill>
                  <a:srgbClr val="FFFFFF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DECK TITLE OR OTHER (EDIT ON MASTER)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on the Right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roup 7"/>
          <p:cNvGrpSpPr/>
          <p:nvPr/>
        </p:nvGrpSpPr>
        <p:grpSpPr>
          <a:xfrm>
            <a:off x="488346" y="633791"/>
            <a:ext cx="175454" cy="136058"/>
            <a:chOff x="0" y="0"/>
            <a:chExt cx="175453" cy="136057"/>
          </a:xfrm>
        </p:grpSpPr>
        <p:sp>
          <p:nvSpPr>
            <p:cNvPr id="179" name="Straight Connector 8"/>
            <p:cNvSpPr/>
            <p:nvPr/>
          </p:nvSpPr>
          <p:spPr>
            <a:xfrm>
              <a:off x="-1" y="-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0" name="Straight Connector 9"/>
            <p:cNvSpPr/>
            <p:nvPr/>
          </p:nvSpPr>
          <p:spPr>
            <a:xfrm>
              <a:off x="-1" y="4535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1" name="Straight Connector 10"/>
            <p:cNvSpPr/>
            <p:nvPr/>
          </p:nvSpPr>
          <p:spPr>
            <a:xfrm>
              <a:off x="-1" y="90703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182" name="Straight Connector 11"/>
            <p:cNvSpPr/>
            <p:nvPr/>
          </p:nvSpPr>
          <p:spPr>
            <a:xfrm>
              <a:off x="-1" y="136056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84" name="Straight Connector 12"/>
          <p:cNvSpPr/>
          <p:nvPr/>
        </p:nvSpPr>
        <p:spPr>
          <a:xfrm flipH="1">
            <a:off x="576072" y="914399"/>
            <a:ext cx="2" cy="5029202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5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7621116" y="-3"/>
            <a:ext cx="4570884" cy="6857994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86" name="TextBox 15"/>
          <p:cNvSpPr txBox="1"/>
          <p:nvPr/>
        </p:nvSpPr>
        <p:spPr>
          <a:xfrm>
            <a:off x="1142999" y="648507"/>
            <a:ext cx="5427129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900" spc="3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DECK TITLE (EDIT ON MASTER SLIDE)</a:t>
            </a:r>
          </a:p>
        </p:txBody>
      </p:sp>
      <p:sp>
        <p:nvSpPr>
          <p:cNvPr id="187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40559" y="6036960"/>
            <a:ext cx="1895663" cy="456708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88" name="Click to add one-line slide title"/>
          <p:cNvSpPr txBox="1">
            <a:spLocks noGrp="1"/>
          </p:cNvSpPr>
          <p:nvPr>
            <p:ph type="title" hasCustomPrompt="1"/>
          </p:nvPr>
        </p:nvSpPr>
        <p:spPr>
          <a:xfrm>
            <a:off x="1143000" y="914400"/>
            <a:ext cx="5741878" cy="44319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Click to add one-line slide title</a:t>
            </a:r>
          </a:p>
        </p:txBody>
      </p:sp>
      <p:sp>
        <p:nvSpPr>
          <p:cNvPr id="18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43000" y="1502152"/>
            <a:ext cx="5741881" cy="2216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r>
              <a:t>Click to enter slide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on the Left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5148169" y="6036960"/>
            <a:ext cx="1895663" cy="456708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98" name="Click to add a slide title. Can be two lines if needed."/>
          <p:cNvSpPr txBox="1">
            <a:spLocks noGrp="1"/>
          </p:cNvSpPr>
          <p:nvPr>
            <p:ph type="title" hasCustomPrompt="1"/>
          </p:nvPr>
        </p:nvSpPr>
        <p:spPr>
          <a:xfrm>
            <a:off x="5768788" y="914400"/>
            <a:ext cx="5741892" cy="7994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</a:lvl1pPr>
          </a:lstStyle>
          <a:p>
            <a:r>
              <a:t>Click to add a slide title. Can be two lines if needed.</a:t>
            </a:r>
          </a:p>
        </p:txBody>
      </p:sp>
      <p:sp>
        <p:nvSpPr>
          <p:cNvPr id="199" name="TextBox 6"/>
          <p:cNvSpPr txBox="1"/>
          <p:nvPr/>
        </p:nvSpPr>
        <p:spPr>
          <a:xfrm>
            <a:off x="5768785" y="632122"/>
            <a:ext cx="4570884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900" spc="3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DECK TITLE (EDIT ON MASTER SLIDE)</a:t>
            </a:r>
          </a:p>
        </p:txBody>
      </p:sp>
      <p:grpSp>
        <p:nvGrpSpPr>
          <p:cNvPr id="204" name="Group 7"/>
          <p:cNvGrpSpPr/>
          <p:nvPr/>
        </p:nvGrpSpPr>
        <p:grpSpPr>
          <a:xfrm>
            <a:off x="5114135" y="633791"/>
            <a:ext cx="175454" cy="136058"/>
            <a:chOff x="0" y="0"/>
            <a:chExt cx="175453" cy="136057"/>
          </a:xfrm>
        </p:grpSpPr>
        <p:sp>
          <p:nvSpPr>
            <p:cNvPr id="200" name="Straight Connector 8"/>
            <p:cNvSpPr/>
            <p:nvPr/>
          </p:nvSpPr>
          <p:spPr>
            <a:xfrm>
              <a:off x="-1" y="-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1" name="Straight Connector 9"/>
            <p:cNvSpPr/>
            <p:nvPr/>
          </p:nvSpPr>
          <p:spPr>
            <a:xfrm>
              <a:off x="-1" y="4535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2" name="Straight Connector 10"/>
            <p:cNvSpPr/>
            <p:nvPr/>
          </p:nvSpPr>
          <p:spPr>
            <a:xfrm>
              <a:off x="-1" y="90703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03" name="Straight Connector 11"/>
            <p:cNvSpPr/>
            <p:nvPr/>
          </p:nvSpPr>
          <p:spPr>
            <a:xfrm>
              <a:off x="-1" y="136056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05" name="Straight Connector 12"/>
          <p:cNvSpPr/>
          <p:nvPr/>
        </p:nvSpPr>
        <p:spPr>
          <a:xfrm flipH="1">
            <a:off x="5201860" y="914399"/>
            <a:ext cx="2" cy="5029202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06" name="Picture Placeholder 4"/>
          <p:cNvSpPr>
            <a:spLocks noGrp="1"/>
          </p:cNvSpPr>
          <p:nvPr>
            <p:ph type="pic" sz="half" idx="22"/>
          </p:nvPr>
        </p:nvSpPr>
        <p:spPr>
          <a:xfrm>
            <a:off x="0" y="-3"/>
            <a:ext cx="4570882" cy="6857994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20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768787" y="2000437"/>
            <a:ext cx="5741881" cy="221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r>
              <a:t>Click to enter slide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No Set Image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lick to add one-line slide title"/>
          <p:cNvSpPr txBox="1">
            <a:spLocks noGrp="1"/>
          </p:cNvSpPr>
          <p:nvPr>
            <p:ph type="title" hasCustomPrompt="1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Click to add one-line slide title</a:t>
            </a:r>
          </a:p>
        </p:txBody>
      </p:sp>
      <p:sp>
        <p:nvSpPr>
          <p:cNvPr id="216" name="TextBox 6"/>
          <p:cNvSpPr txBox="1"/>
          <p:nvPr/>
        </p:nvSpPr>
        <p:spPr>
          <a:xfrm>
            <a:off x="1142996" y="570463"/>
            <a:ext cx="6132448" cy="27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900" cap="all" spc="3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“ARMy Fuzzing”: Efficient Fuzzing on Commodity, Portable Devices</a:t>
            </a:r>
          </a:p>
        </p:txBody>
      </p:sp>
      <p:grpSp>
        <p:nvGrpSpPr>
          <p:cNvPr id="221" name="Group 7"/>
          <p:cNvGrpSpPr/>
          <p:nvPr/>
        </p:nvGrpSpPr>
        <p:grpSpPr>
          <a:xfrm>
            <a:off x="488346" y="633791"/>
            <a:ext cx="175454" cy="136058"/>
            <a:chOff x="0" y="0"/>
            <a:chExt cx="175453" cy="136057"/>
          </a:xfrm>
        </p:grpSpPr>
        <p:sp>
          <p:nvSpPr>
            <p:cNvPr id="217" name="Straight Connector 8"/>
            <p:cNvSpPr/>
            <p:nvPr/>
          </p:nvSpPr>
          <p:spPr>
            <a:xfrm>
              <a:off x="-1" y="-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8" name="Straight Connector 9"/>
            <p:cNvSpPr/>
            <p:nvPr/>
          </p:nvSpPr>
          <p:spPr>
            <a:xfrm>
              <a:off x="-1" y="4535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19" name="Straight Connector 10"/>
            <p:cNvSpPr/>
            <p:nvPr/>
          </p:nvSpPr>
          <p:spPr>
            <a:xfrm>
              <a:off x="-1" y="90703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20" name="Straight Connector 11"/>
            <p:cNvSpPr/>
            <p:nvPr/>
          </p:nvSpPr>
          <p:spPr>
            <a:xfrm>
              <a:off x="-1" y="136056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22" name="Straight Connector 12"/>
          <p:cNvSpPr/>
          <p:nvPr/>
        </p:nvSpPr>
        <p:spPr>
          <a:xfrm flipH="1">
            <a:off x="576072" y="914399"/>
            <a:ext cx="2" cy="5325038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23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9762938" y="313139"/>
            <a:ext cx="1895663" cy="456708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2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43000" y="1502152"/>
            <a:ext cx="5741881" cy="2216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r>
              <a:t>Click to enter slide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Highlighted Content with Horizontal Image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roup 15"/>
          <p:cNvGrpSpPr/>
          <p:nvPr/>
        </p:nvGrpSpPr>
        <p:grpSpPr>
          <a:xfrm>
            <a:off x="8040554" y="5630731"/>
            <a:ext cx="3910391" cy="288435"/>
            <a:chOff x="0" y="0"/>
            <a:chExt cx="3910389" cy="288433"/>
          </a:xfrm>
        </p:grpSpPr>
        <p:sp>
          <p:nvSpPr>
            <p:cNvPr id="232" name="Straight Connector 16"/>
            <p:cNvSpPr/>
            <p:nvPr/>
          </p:nvSpPr>
          <p:spPr>
            <a:xfrm flipV="1">
              <a:off x="-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3" name="Straight Connector 17"/>
            <p:cNvSpPr/>
            <p:nvPr/>
          </p:nvSpPr>
          <p:spPr>
            <a:xfrm flipV="1">
              <a:off x="329269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4" name="Straight Connector 18"/>
            <p:cNvSpPr/>
            <p:nvPr/>
          </p:nvSpPr>
          <p:spPr>
            <a:xfrm flipV="1">
              <a:off x="658538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5" name="Straight Connector 19"/>
            <p:cNvSpPr/>
            <p:nvPr/>
          </p:nvSpPr>
          <p:spPr>
            <a:xfrm flipV="1">
              <a:off x="987806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6" name="Straight Connector 20"/>
            <p:cNvSpPr/>
            <p:nvPr/>
          </p:nvSpPr>
          <p:spPr>
            <a:xfrm flipV="1">
              <a:off x="1317075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7" name="Straight Connector 21"/>
            <p:cNvSpPr/>
            <p:nvPr/>
          </p:nvSpPr>
          <p:spPr>
            <a:xfrm flipV="1">
              <a:off x="1646344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8" name="Straight Connector 22"/>
            <p:cNvSpPr/>
            <p:nvPr/>
          </p:nvSpPr>
          <p:spPr>
            <a:xfrm flipV="1">
              <a:off x="1975613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39" name="Straight Connector 23"/>
            <p:cNvSpPr/>
            <p:nvPr/>
          </p:nvSpPr>
          <p:spPr>
            <a:xfrm flipV="1">
              <a:off x="2304883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0" name="Straight Connector 24"/>
            <p:cNvSpPr/>
            <p:nvPr/>
          </p:nvSpPr>
          <p:spPr>
            <a:xfrm flipV="1">
              <a:off x="2634152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1" name="Straight Connector 25"/>
            <p:cNvSpPr/>
            <p:nvPr/>
          </p:nvSpPr>
          <p:spPr>
            <a:xfrm flipV="1">
              <a:off x="296342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Straight Connector 26"/>
            <p:cNvSpPr/>
            <p:nvPr/>
          </p:nvSpPr>
          <p:spPr>
            <a:xfrm flipV="1">
              <a:off x="3292690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3" name="Straight Connector 27"/>
            <p:cNvSpPr/>
            <p:nvPr/>
          </p:nvSpPr>
          <p:spPr>
            <a:xfrm flipV="1">
              <a:off x="3621957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49" name="Group 28"/>
          <p:cNvGrpSpPr/>
          <p:nvPr/>
        </p:nvGrpSpPr>
        <p:grpSpPr>
          <a:xfrm>
            <a:off x="401057" y="399022"/>
            <a:ext cx="274324" cy="212728"/>
            <a:chOff x="0" y="0"/>
            <a:chExt cx="274323" cy="212727"/>
          </a:xfrm>
        </p:grpSpPr>
        <p:sp>
          <p:nvSpPr>
            <p:cNvPr id="245" name="Straight Connector 29"/>
            <p:cNvSpPr/>
            <p:nvPr/>
          </p:nvSpPr>
          <p:spPr>
            <a:xfrm>
              <a:off x="-1" y="-1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6" name="Straight Connector 30"/>
            <p:cNvSpPr/>
            <p:nvPr/>
          </p:nvSpPr>
          <p:spPr>
            <a:xfrm>
              <a:off x="-1" y="70907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7" name="Straight Connector 31"/>
            <p:cNvSpPr/>
            <p:nvPr/>
          </p:nvSpPr>
          <p:spPr>
            <a:xfrm>
              <a:off x="-1" y="141816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248" name="Straight Connector 32"/>
            <p:cNvSpPr/>
            <p:nvPr/>
          </p:nvSpPr>
          <p:spPr>
            <a:xfrm>
              <a:off x="-1" y="212725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50" name="Rectangle 33"/>
          <p:cNvSpPr/>
          <p:nvPr/>
        </p:nvSpPr>
        <p:spPr>
          <a:xfrm>
            <a:off x="-1" y="4861931"/>
            <a:ext cx="579865" cy="199607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  <a:endParaRPr/>
          </a:p>
        </p:txBody>
      </p:sp>
      <p:grpSp>
        <p:nvGrpSpPr>
          <p:cNvPr id="299" name="Group 34"/>
          <p:cNvGrpSpPr/>
          <p:nvPr/>
        </p:nvGrpSpPr>
        <p:grpSpPr>
          <a:xfrm>
            <a:off x="4766665" y="5533504"/>
            <a:ext cx="502606" cy="744364"/>
            <a:chOff x="-2" y="-1"/>
            <a:chExt cx="502605" cy="744363"/>
          </a:xfrm>
        </p:grpSpPr>
        <p:grpSp>
          <p:nvGrpSpPr>
            <p:cNvPr id="256" name="Group 35"/>
            <p:cNvGrpSpPr/>
            <p:nvPr/>
          </p:nvGrpSpPr>
          <p:grpSpPr>
            <a:xfrm>
              <a:off x="-3" y="-2"/>
              <a:ext cx="502607" cy="57206"/>
              <a:chOff x="0" y="0"/>
              <a:chExt cx="502605" cy="57204"/>
            </a:xfrm>
          </p:grpSpPr>
          <p:sp>
            <p:nvSpPr>
              <p:cNvPr id="251" name="Oval 7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52" name="Oval 7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53" name="Oval 8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54" name="Oval 8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55" name="Oval 8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262" name="Group 36"/>
            <p:cNvGrpSpPr/>
            <p:nvPr/>
          </p:nvGrpSpPr>
          <p:grpSpPr>
            <a:xfrm>
              <a:off x="-3" y="98164"/>
              <a:ext cx="502607" cy="57206"/>
              <a:chOff x="0" y="0"/>
              <a:chExt cx="502605" cy="57204"/>
            </a:xfrm>
          </p:grpSpPr>
          <p:sp>
            <p:nvSpPr>
              <p:cNvPr id="257" name="Oval 7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58" name="Oval 7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59" name="Oval 7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60" name="Oval 7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61" name="Oval 7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268" name="Group 37"/>
            <p:cNvGrpSpPr/>
            <p:nvPr/>
          </p:nvGrpSpPr>
          <p:grpSpPr>
            <a:xfrm>
              <a:off x="-3" y="196329"/>
              <a:ext cx="502607" cy="57206"/>
              <a:chOff x="0" y="0"/>
              <a:chExt cx="502605" cy="57204"/>
            </a:xfrm>
          </p:grpSpPr>
          <p:sp>
            <p:nvSpPr>
              <p:cNvPr id="263" name="Oval 6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64" name="Oval 6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65" name="Oval 7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66" name="Oval 7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67" name="Oval 7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274" name="Group 38"/>
            <p:cNvGrpSpPr/>
            <p:nvPr/>
          </p:nvGrpSpPr>
          <p:grpSpPr>
            <a:xfrm>
              <a:off x="-3" y="294494"/>
              <a:ext cx="502607" cy="57206"/>
              <a:chOff x="0" y="0"/>
              <a:chExt cx="502605" cy="57204"/>
            </a:xfrm>
          </p:grpSpPr>
          <p:sp>
            <p:nvSpPr>
              <p:cNvPr id="269" name="Oval 6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70" name="Oval 6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71" name="Oval 6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72" name="Oval 6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73" name="Oval 6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280" name="Group 39"/>
            <p:cNvGrpSpPr/>
            <p:nvPr/>
          </p:nvGrpSpPr>
          <p:grpSpPr>
            <a:xfrm>
              <a:off x="-3" y="392661"/>
              <a:ext cx="502607" cy="57206"/>
              <a:chOff x="0" y="0"/>
              <a:chExt cx="502605" cy="57204"/>
            </a:xfrm>
          </p:grpSpPr>
          <p:sp>
            <p:nvSpPr>
              <p:cNvPr id="275" name="Oval 5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76" name="Oval 5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77" name="Oval 6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78" name="Oval 6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79" name="Oval 6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286" name="Group 40"/>
            <p:cNvGrpSpPr/>
            <p:nvPr/>
          </p:nvGrpSpPr>
          <p:grpSpPr>
            <a:xfrm>
              <a:off x="-3" y="490826"/>
              <a:ext cx="502607" cy="57206"/>
              <a:chOff x="0" y="0"/>
              <a:chExt cx="502605" cy="57204"/>
            </a:xfrm>
          </p:grpSpPr>
          <p:sp>
            <p:nvSpPr>
              <p:cNvPr id="281" name="Oval 5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82" name="Oval 5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83" name="Oval 5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84" name="Oval 5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85" name="Oval 5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292" name="Group 41"/>
            <p:cNvGrpSpPr/>
            <p:nvPr/>
          </p:nvGrpSpPr>
          <p:grpSpPr>
            <a:xfrm>
              <a:off x="-3" y="588991"/>
              <a:ext cx="502607" cy="57206"/>
              <a:chOff x="0" y="0"/>
              <a:chExt cx="502605" cy="57204"/>
            </a:xfrm>
          </p:grpSpPr>
          <p:sp>
            <p:nvSpPr>
              <p:cNvPr id="287" name="Oval 4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88" name="Oval 4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89" name="Oval 5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90" name="Oval 5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91" name="Oval 5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298" name="Group 42"/>
            <p:cNvGrpSpPr/>
            <p:nvPr/>
          </p:nvGrpSpPr>
          <p:grpSpPr>
            <a:xfrm>
              <a:off x="-3" y="687157"/>
              <a:ext cx="502607" cy="57205"/>
              <a:chOff x="0" y="0"/>
              <a:chExt cx="502605" cy="57203"/>
            </a:xfrm>
          </p:grpSpPr>
          <p:sp>
            <p:nvSpPr>
              <p:cNvPr id="293" name="Oval 43"/>
              <p:cNvSpPr/>
              <p:nvPr/>
            </p:nvSpPr>
            <p:spPr>
              <a:xfrm>
                <a:off x="-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94" name="Oval 44"/>
              <p:cNvSpPr/>
              <p:nvPr/>
            </p:nvSpPr>
            <p:spPr>
              <a:xfrm>
                <a:off x="111350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95" name="Oval 45"/>
              <p:cNvSpPr/>
              <p:nvPr/>
            </p:nvSpPr>
            <p:spPr>
              <a:xfrm>
                <a:off x="22270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96" name="Oval 46"/>
              <p:cNvSpPr/>
              <p:nvPr/>
            </p:nvSpPr>
            <p:spPr>
              <a:xfrm>
                <a:off x="334052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297" name="Oval 4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</p:grpSp>
      <p:sp>
        <p:nvSpPr>
          <p:cNvPr id="300" name="This slide is used to highlight some form of content"/>
          <p:cNvSpPr txBox="1">
            <a:spLocks noGrp="1"/>
          </p:cNvSpPr>
          <p:nvPr>
            <p:ph type="title" hasCustomPrompt="1"/>
          </p:nvPr>
        </p:nvSpPr>
        <p:spPr>
          <a:xfrm>
            <a:off x="1368927" y="1371600"/>
            <a:ext cx="4615015" cy="164089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  <a:defRPr sz="4400"/>
            </a:lvl1pPr>
          </a:lstStyle>
          <a:p>
            <a:r>
              <a:t>This slide is used to highlight some form of content </a:t>
            </a:r>
          </a:p>
        </p:txBody>
      </p:sp>
      <p:sp>
        <p:nvSpPr>
          <p:cNvPr id="301" name="Picture Placeholder 9"/>
          <p:cNvSpPr>
            <a:spLocks noGrp="1"/>
          </p:cNvSpPr>
          <p:nvPr>
            <p:ph type="pic" sz="quarter" idx="21"/>
          </p:nvPr>
        </p:nvSpPr>
        <p:spPr>
          <a:xfrm>
            <a:off x="1368927" y="5402145"/>
            <a:ext cx="3086115" cy="96611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30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368425" y="3291944"/>
            <a:ext cx="4386263" cy="66479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Tx/>
              <a:buSzTx/>
              <a:buNone/>
              <a:defRPr sz="2400"/>
            </a:lvl1pPr>
            <a:lvl2pPr marL="0" indent="0">
              <a:spcBef>
                <a:spcPts val="600"/>
              </a:spcBef>
              <a:buClrTx/>
              <a:buSzTx/>
              <a:buNone/>
              <a:defRPr sz="2400"/>
            </a:lvl2pPr>
            <a:lvl3pPr marL="0" indent="0">
              <a:spcBef>
                <a:spcPts val="600"/>
              </a:spcBef>
              <a:buClrTx/>
              <a:buSzTx/>
              <a:buNone/>
              <a:defRPr sz="2400"/>
            </a:lvl3pPr>
            <a:lvl4pPr marL="0" indent="0">
              <a:spcBef>
                <a:spcPts val="600"/>
              </a:spcBef>
              <a:buClrTx/>
              <a:buSzTx/>
              <a:buNone/>
              <a:defRPr sz="2400"/>
            </a:lvl4pPr>
            <a:lvl5pPr marL="0" indent="0">
              <a:spcBef>
                <a:spcPts val="600"/>
              </a:spcBef>
              <a:buClrTx/>
              <a:buSzTx/>
              <a:buNone/>
              <a:defRPr sz="2400"/>
            </a:lvl5pPr>
          </a:lstStyle>
          <a:p>
            <a:r>
              <a:t>Add a sentence of descriptive text if needed.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03" name="Picture Placeholder 4"/>
          <p:cNvSpPr>
            <a:spLocks noGrp="1"/>
          </p:cNvSpPr>
          <p:nvPr>
            <p:ph type="pic" sz="half" idx="22"/>
          </p:nvPr>
        </p:nvSpPr>
        <p:spPr>
          <a:xfrm>
            <a:off x="6575344" y="1371600"/>
            <a:ext cx="5629079" cy="3697943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304" name="TextBox 84"/>
          <p:cNvSpPr txBox="1"/>
          <p:nvPr/>
        </p:nvSpPr>
        <p:spPr>
          <a:xfrm rot="16200000">
            <a:off x="-1092822" y="2998400"/>
            <a:ext cx="3204872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900" spc="2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DECK TITLE OR OTHER (EDIT ON MASTER)</a:t>
            </a:r>
          </a:p>
        </p:txBody>
      </p:sp>
      <p:sp>
        <p:nvSpPr>
          <p:cNvPr id="3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Highlighted Content with Vertical Image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roup 15"/>
          <p:cNvGrpSpPr/>
          <p:nvPr/>
        </p:nvGrpSpPr>
        <p:grpSpPr>
          <a:xfrm>
            <a:off x="8040554" y="1371599"/>
            <a:ext cx="3910391" cy="288435"/>
            <a:chOff x="0" y="0"/>
            <a:chExt cx="3910389" cy="288433"/>
          </a:xfrm>
        </p:grpSpPr>
        <p:sp>
          <p:nvSpPr>
            <p:cNvPr id="312" name="Straight Connector 16"/>
            <p:cNvSpPr/>
            <p:nvPr/>
          </p:nvSpPr>
          <p:spPr>
            <a:xfrm flipV="1">
              <a:off x="-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13" name="Straight Connector 17"/>
            <p:cNvSpPr/>
            <p:nvPr/>
          </p:nvSpPr>
          <p:spPr>
            <a:xfrm flipV="1">
              <a:off x="329269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14" name="Straight Connector 18"/>
            <p:cNvSpPr/>
            <p:nvPr/>
          </p:nvSpPr>
          <p:spPr>
            <a:xfrm flipV="1">
              <a:off x="658538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15" name="Straight Connector 19"/>
            <p:cNvSpPr/>
            <p:nvPr/>
          </p:nvSpPr>
          <p:spPr>
            <a:xfrm flipV="1">
              <a:off x="987806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16" name="Straight Connector 20"/>
            <p:cNvSpPr/>
            <p:nvPr/>
          </p:nvSpPr>
          <p:spPr>
            <a:xfrm flipV="1">
              <a:off x="1317075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17" name="Straight Connector 21"/>
            <p:cNvSpPr/>
            <p:nvPr/>
          </p:nvSpPr>
          <p:spPr>
            <a:xfrm flipV="1">
              <a:off x="1646344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18" name="Straight Connector 22"/>
            <p:cNvSpPr/>
            <p:nvPr/>
          </p:nvSpPr>
          <p:spPr>
            <a:xfrm flipV="1">
              <a:off x="1975613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19" name="Straight Connector 23"/>
            <p:cNvSpPr/>
            <p:nvPr/>
          </p:nvSpPr>
          <p:spPr>
            <a:xfrm flipV="1">
              <a:off x="2304883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20" name="Straight Connector 24"/>
            <p:cNvSpPr/>
            <p:nvPr/>
          </p:nvSpPr>
          <p:spPr>
            <a:xfrm flipV="1">
              <a:off x="2634152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21" name="Straight Connector 25"/>
            <p:cNvSpPr/>
            <p:nvPr/>
          </p:nvSpPr>
          <p:spPr>
            <a:xfrm flipV="1">
              <a:off x="296342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22" name="Straight Connector 26"/>
            <p:cNvSpPr/>
            <p:nvPr/>
          </p:nvSpPr>
          <p:spPr>
            <a:xfrm flipV="1">
              <a:off x="3292690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23" name="Straight Connector 27"/>
            <p:cNvSpPr/>
            <p:nvPr/>
          </p:nvSpPr>
          <p:spPr>
            <a:xfrm flipV="1">
              <a:off x="3621957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29" name="Group 28"/>
          <p:cNvGrpSpPr/>
          <p:nvPr/>
        </p:nvGrpSpPr>
        <p:grpSpPr>
          <a:xfrm>
            <a:off x="401057" y="399022"/>
            <a:ext cx="274324" cy="212728"/>
            <a:chOff x="0" y="0"/>
            <a:chExt cx="274323" cy="212727"/>
          </a:xfrm>
        </p:grpSpPr>
        <p:sp>
          <p:nvSpPr>
            <p:cNvPr id="325" name="Straight Connector 29"/>
            <p:cNvSpPr/>
            <p:nvPr/>
          </p:nvSpPr>
          <p:spPr>
            <a:xfrm>
              <a:off x="-1" y="-1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26" name="Straight Connector 30"/>
            <p:cNvSpPr/>
            <p:nvPr/>
          </p:nvSpPr>
          <p:spPr>
            <a:xfrm>
              <a:off x="-1" y="70907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27" name="Straight Connector 31"/>
            <p:cNvSpPr/>
            <p:nvPr/>
          </p:nvSpPr>
          <p:spPr>
            <a:xfrm>
              <a:off x="-1" y="141816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28" name="Straight Connector 32"/>
            <p:cNvSpPr/>
            <p:nvPr/>
          </p:nvSpPr>
          <p:spPr>
            <a:xfrm>
              <a:off x="-1" y="212725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30" name="Rectangle 33"/>
          <p:cNvSpPr/>
          <p:nvPr/>
        </p:nvSpPr>
        <p:spPr>
          <a:xfrm>
            <a:off x="-1" y="4861931"/>
            <a:ext cx="579865" cy="199607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  <a:endParaRPr/>
          </a:p>
        </p:txBody>
      </p:sp>
      <p:grpSp>
        <p:nvGrpSpPr>
          <p:cNvPr id="379" name="Group 34"/>
          <p:cNvGrpSpPr/>
          <p:nvPr/>
        </p:nvGrpSpPr>
        <p:grpSpPr>
          <a:xfrm>
            <a:off x="6092571" y="5533504"/>
            <a:ext cx="502606" cy="744364"/>
            <a:chOff x="-2" y="-1"/>
            <a:chExt cx="502605" cy="744363"/>
          </a:xfrm>
        </p:grpSpPr>
        <p:grpSp>
          <p:nvGrpSpPr>
            <p:cNvPr id="336" name="Group 35"/>
            <p:cNvGrpSpPr/>
            <p:nvPr/>
          </p:nvGrpSpPr>
          <p:grpSpPr>
            <a:xfrm>
              <a:off x="-3" y="-2"/>
              <a:ext cx="502607" cy="57206"/>
              <a:chOff x="0" y="0"/>
              <a:chExt cx="502605" cy="57204"/>
            </a:xfrm>
          </p:grpSpPr>
          <p:sp>
            <p:nvSpPr>
              <p:cNvPr id="331" name="Oval 7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32" name="Oval 7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33" name="Oval 8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34" name="Oval 8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35" name="Oval 8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342" name="Group 36"/>
            <p:cNvGrpSpPr/>
            <p:nvPr/>
          </p:nvGrpSpPr>
          <p:grpSpPr>
            <a:xfrm>
              <a:off x="-3" y="98164"/>
              <a:ext cx="502607" cy="57206"/>
              <a:chOff x="0" y="0"/>
              <a:chExt cx="502605" cy="57204"/>
            </a:xfrm>
          </p:grpSpPr>
          <p:sp>
            <p:nvSpPr>
              <p:cNvPr id="337" name="Oval 7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38" name="Oval 7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39" name="Oval 7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40" name="Oval 7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41" name="Oval 7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348" name="Group 37"/>
            <p:cNvGrpSpPr/>
            <p:nvPr/>
          </p:nvGrpSpPr>
          <p:grpSpPr>
            <a:xfrm>
              <a:off x="-3" y="196329"/>
              <a:ext cx="502607" cy="57206"/>
              <a:chOff x="0" y="0"/>
              <a:chExt cx="502605" cy="57204"/>
            </a:xfrm>
          </p:grpSpPr>
          <p:sp>
            <p:nvSpPr>
              <p:cNvPr id="343" name="Oval 6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44" name="Oval 6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45" name="Oval 7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46" name="Oval 7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47" name="Oval 7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354" name="Group 38"/>
            <p:cNvGrpSpPr/>
            <p:nvPr/>
          </p:nvGrpSpPr>
          <p:grpSpPr>
            <a:xfrm>
              <a:off x="-3" y="294494"/>
              <a:ext cx="502607" cy="57206"/>
              <a:chOff x="0" y="0"/>
              <a:chExt cx="502605" cy="57204"/>
            </a:xfrm>
          </p:grpSpPr>
          <p:sp>
            <p:nvSpPr>
              <p:cNvPr id="349" name="Oval 6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50" name="Oval 6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51" name="Oval 6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52" name="Oval 6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53" name="Oval 6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360" name="Group 39"/>
            <p:cNvGrpSpPr/>
            <p:nvPr/>
          </p:nvGrpSpPr>
          <p:grpSpPr>
            <a:xfrm>
              <a:off x="-3" y="392661"/>
              <a:ext cx="502607" cy="57206"/>
              <a:chOff x="0" y="0"/>
              <a:chExt cx="502605" cy="57204"/>
            </a:xfrm>
          </p:grpSpPr>
          <p:sp>
            <p:nvSpPr>
              <p:cNvPr id="355" name="Oval 5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56" name="Oval 5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57" name="Oval 6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58" name="Oval 6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59" name="Oval 6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366" name="Group 40"/>
            <p:cNvGrpSpPr/>
            <p:nvPr/>
          </p:nvGrpSpPr>
          <p:grpSpPr>
            <a:xfrm>
              <a:off x="-3" y="490826"/>
              <a:ext cx="502607" cy="57206"/>
              <a:chOff x="0" y="0"/>
              <a:chExt cx="502605" cy="57204"/>
            </a:xfrm>
          </p:grpSpPr>
          <p:sp>
            <p:nvSpPr>
              <p:cNvPr id="361" name="Oval 5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62" name="Oval 5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63" name="Oval 5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64" name="Oval 5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65" name="Oval 5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372" name="Group 41"/>
            <p:cNvGrpSpPr/>
            <p:nvPr/>
          </p:nvGrpSpPr>
          <p:grpSpPr>
            <a:xfrm>
              <a:off x="-3" y="588991"/>
              <a:ext cx="502607" cy="57206"/>
              <a:chOff x="0" y="0"/>
              <a:chExt cx="502605" cy="57204"/>
            </a:xfrm>
          </p:grpSpPr>
          <p:sp>
            <p:nvSpPr>
              <p:cNvPr id="367" name="Oval 4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68" name="Oval 4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69" name="Oval 5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70" name="Oval 5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71" name="Oval 5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  <p:grpSp>
          <p:nvGrpSpPr>
            <p:cNvPr id="378" name="Group 42"/>
            <p:cNvGrpSpPr/>
            <p:nvPr/>
          </p:nvGrpSpPr>
          <p:grpSpPr>
            <a:xfrm>
              <a:off x="-3" y="687157"/>
              <a:ext cx="502607" cy="57205"/>
              <a:chOff x="0" y="0"/>
              <a:chExt cx="502605" cy="57203"/>
            </a:xfrm>
          </p:grpSpPr>
          <p:sp>
            <p:nvSpPr>
              <p:cNvPr id="373" name="Oval 43"/>
              <p:cNvSpPr/>
              <p:nvPr/>
            </p:nvSpPr>
            <p:spPr>
              <a:xfrm>
                <a:off x="-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74" name="Oval 44"/>
              <p:cNvSpPr/>
              <p:nvPr/>
            </p:nvSpPr>
            <p:spPr>
              <a:xfrm>
                <a:off x="111350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75" name="Oval 45"/>
              <p:cNvSpPr/>
              <p:nvPr/>
            </p:nvSpPr>
            <p:spPr>
              <a:xfrm>
                <a:off x="22270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76" name="Oval 46"/>
              <p:cNvSpPr/>
              <p:nvPr/>
            </p:nvSpPr>
            <p:spPr>
              <a:xfrm>
                <a:off x="334052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  <p:sp>
            <p:nvSpPr>
              <p:cNvPr id="377" name="Oval 4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  <a:endParaRPr/>
              </a:p>
            </p:txBody>
          </p:sp>
        </p:grpSp>
      </p:grpSp>
      <p:sp>
        <p:nvSpPr>
          <p:cNvPr id="380" name="This slide is used to highlight some form of content"/>
          <p:cNvSpPr txBox="1">
            <a:spLocks noGrp="1"/>
          </p:cNvSpPr>
          <p:nvPr>
            <p:ph type="title" hasCustomPrompt="1"/>
          </p:nvPr>
        </p:nvSpPr>
        <p:spPr>
          <a:xfrm>
            <a:off x="1368927" y="1371600"/>
            <a:ext cx="4615015" cy="164089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  <a:defRPr sz="4400"/>
            </a:lvl1pPr>
          </a:lstStyle>
          <a:p>
            <a:r>
              <a:t>This slide is used to highlight some form of content </a:t>
            </a:r>
          </a:p>
        </p:txBody>
      </p:sp>
      <p:sp>
        <p:nvSpPr>
          <p:cNvPr id="381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6933055" y="469931"/>
            <a:ext cx="4257673" cy="6388059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382" name="Picture Placeholder 9"/>
          <p:cNvSpPr>
            <a:spLocks noGrp="1"/>
          </p:cNvSpPr>
          <p:nvPr>
            <p:ph type="pic" sz="quarter" idx="22"/>
          </p:nvPr>
        </p:nvSpPr>
        <p:spPr>
          <a:xfrm>
            <a:off x="1368927" y="5402145"/>
            <a:ext cx="3086115" cy="96611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38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368425" y="3291944"/>
            <a:ext cx="4386263" cy="66479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Tx/>
              <a:buSzTx/>
              <a:buNone/>
              <a:defRPr sz="2400"/>
            </a:lvl1pPr>
            <a:lvl2pPr marL="0" indent="0">
              <a:spcBef>
                <a:spcPts val="600"/>
              </a:spcBef>
              <a:buClrTx/>
              <a:buSzTx/>
              <a:buNone/>
              <a:defRPr sz="2400"/>
            </a:lvl2pPr>
            <a:lvl3pPr marL="0" indent="0">
              <a:spcBef>
                <a:spcPts val="600"/>
              </a:spcBef>
              <a:buClrTx/>
              <a:buSzTx/>
              <a:buNone/>
              <a:defRPr sz="2400"/>
            </a:lvl3pPr>
            <a:lvl4pPr marL="0" indent="0">
              <a:spcBef>
                <a:spcPts val="600"/>
              </a:spcBef>
              <a:buClrTx/>
              <a:buSzTx/>
              <a:buNone/>
              <a:defRPr sz="2400"/>
            </a:lvl4pPr>
            <a:lvl5pPr marL="0" indent="0">
              <a:spcBef>
                <a:spcPts val="600"/>
              </a:spcBef>
              <a:buClrTx/>
              <a:buSzTx/>
              <a:buNone/>
              <a:defRPr sz="2400"/>
            </a:lvl5pPr>
          </a:lstStyle>
          <a:p>
            <a:r>
              <a:t>Add a sentence of descriptive text if needed.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84" name="TextBox 86"/>
          <p:cNvSpPr txBox="1"/>
          <p:nvPr/>
        </p:nvSpPr>
        <p:spPr>
          <a:xfrm rot="16200000">
            <a:off x="-1092822" y="2998400"/>
            <a:ext cx="3204872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900" spc="2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DECK TITLE OR OTHER (EDIT ON MASTER)</a:t>
            </a:r>
          </a:p>
        </p:txBody>
      </p:sp>
      <p:sp>
        <p:nvSpPr>
          <p:cNvPr id="3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hree Columns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TextBox 6"/>
          <p:cNvSpPr txBox="1"/>
          <p:nvPr/>
        </p:nvSpPr>
        <p:spPr>
          <a:xfrm>
            <a:off x="1142999" y="632122"/>
            <a:ext cx="4683645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900" spc="3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DECK TITLE (EDIT ON MASTER SLIDE)</a:t>
            </a:r>
          </a:p>
        </p:txBody>
      </p:sp>
      <p:grpSp>
        <p:nvGrpSpPr>
          <p:cNvPr id="397" name="Group 7"/>
          <p:cNvGrpSpPr/>
          <p:nvPr/>
        </p:nvGrpSpPr>
        <p:grpSpPr>
          <a:xfrm>
            <a:off x="488346" y="633791"/>
            <a:ext cx="175454" cy="136058"/>
            <a:chOff x="0" y="0"/>
            <a:chExt cx="175453" cy="136057"/>
          </a:xfrm>
        </p:grpSpPr>
        <p:sp>
          <p:nvSpPr>
            <p:cNvPr id="393" name="Straight Connector 8"/>
            <p:cNvSpPr/>
            <p:nvPr/>
          </p:nvSpPr>
          <p:spPr>
            <a:xfrm>
              <a:off x="-1" y="-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4" name="Straight Connector 9"/>
            <p:cNvSpPr/>
            <p:nvPr/>
          </p:nvSpPr>
          <p:spPr>
            <a:xfrm>
              <a:off x="-1" y="4535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5" name="Straight Connector 10"/>
            <p:cNvSpPr/>
            <p:nvPr/>
          </p:nvSpPr>
          <p:spPr>
            <a:xfrm>
              <a:off x="-1" y="90703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96" name="Straight Connector 11"/>
            <p:cNvSpPr/>
            <p:nvPr/>
          </p:nvSpPr>
          <p:spPr>
            <a:xfrm>
              <a:off x="-1" y="136056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98" name="Straight Connector 12"/>
          <p:cNvSpPr/>
          <p:nvPr/>
        </p:nvSpPr>
        <p:spPr>
          <a:xfrm flipH="1">
            <a:off x="576072" y="914399"/>
            <a:ext cx="2" cy="5029202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9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43000" y="4197582"/>
            <a:ext cx="3441700" cy="1746019"/>
          </a:xfrm>
          <a:prstGeom prst="rect">
            <a:avLst/>
          </a:prstGeom>
          <a:solidFill>
            <a:schemeClr val="accent1"/>
          </a:solidFill>
        </p:spPr>
        <p:txBody>
          <a:bodyPr lIns="182879" tIns="182879" rIns="182879" bIns="182879" anchor="ctr">
            <a:normAutofit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  <a:lvl2pPr marL="228600" indent="0" algn="ctr">
              <a:buClrTx/>
              <a:buSzTx/>
              <a:buNone/>
              <a:defRPr>
                <a:solidFill>
                  <a:srgbClr val="FFFFFF"/>
                </a:solidFill>
              </a:defRPr>
            </a:lvl2pPr>
            <a:lvl3pPr marL="228600" indent="0" algn="ctr">
              <a:buClrTx/>
              <a:buSzTx/>
              <a:buNone/>
              <a:defRPr>
                <a:solidFill>
                  <a:srgbClr val="FFFFFF"/>
                </a:solidFill>
              </a:defRPr>
            </a:lvl3pPr>
            <a:lvl4pPr marL="228600" indent="0" algn="ctr">
              <a:buClrTx/>
              <a:buSzTx/>
              <a:buNone/>
              <a:defRPr>
                <a:solidFill>
                  <a:srgbClr val="FFFFFF"/>
                </a:solidFill>
              </a:defRPr>
            </a:lvl4pPr>
            <a:lvl5pPr marL="228600" indent="0" algn="ctr">
              <a:buClrTx/>
              <a:buSz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00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4679950" y="4197582"/>
            <a:ext cx="3441700" cy="1746019"/>
          </a:xfrm>
          <a:prstGeom prst="rect">
            <a:avLst/>
          </a:prstGeom>
          <a:solidFill>
            <a:srgbClr val="3D2160"/>
          </a:solidFill>
        </p:spPr>
        <p:txBody>
          <a:bodyPr lIns="182879" tIns="182879" rIns="182879" bIns="182879" anchor="ctr">
            <a:normAutofit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40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8216900" y="4197582"/>
            <a:ext cx="3441700" cy="1746019"/>
          </a:xfrm>
          <a:prstGeom prst="rect">
            <a:avLst/>
          </a:prstGeom>
          <a:solidFill>
            <a:srgbClr val="281640"/>
          </a:solidFill>
        </p:spPr>
        <p:txBody>
          <a:bodyPr lIns="182879" tIns="182879" rIns="182879" bIns="182879" anchor="ctr">
            <a:normAutofit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402" name="Picture Placeholder 16"/>
          <p:cNvSpPr>
            <a:spLocks noGrp="1"/>
          </p:cNvSpPr>
          <p:nvPr>
            <p:ph type="pic" sz="quarter" idx="23"/>
          </p:nvPr>
        </p:nvSpPr>
        <p:spPr>
          <a:xfrm>
            <a:off x="1143000" y="1502154"/>
            <a:ext cx="3441700" cy="2695433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403" name="Picture Placeholder 16"/>
          <p:cNvSpPr>
            <a:spLocks noGrp="1"/>
          </p:cNvSpPr>
          <p:nvPr>
            <p:ph type="pic" sz="quarter" idx="24"/>
          </p:nvPr>
        </p:nvSpPr>
        <p:spPr>
          <a:xfrm>
            <a:off x="4679950" y="1502152"/>
            <a:ext cx="3441700" cy="2695432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404" name="Picture Placeholder 16"/>
          <p:cNvSpPr>
            <a:spLocks noGrp="1"/>
          </p:cNvSpPr>
          <p:nvPr>
            <p:ph type="pic" sz="quarter" idx="25"/>
          </p:nvPr>
        </p:nvSpPr>
        <p:spPr>
          <a:xfrm>
            <a:off x="8216900" y="1502152"/>
            <a:ext cx="3441700" cy="2695432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405" name="Picture Placeholder 5"/>
          <p:cNvSpPr>
            <a:spLocks noGrp="1"/>
          </p:cNvSpPr>
          <p:nvPr>
            <p:ph type="pic" sz="quarter" idx="26"/>
          </p:nvPr>
        </p:nvSpPr>
        <p:spPr>
          <a:xfrm>
            <a:off x="9762938" y="457694"/>
            <a:ext cx="1895663" cy="456708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406" name="Click to add one-line slide title"/>
          <p:cNvSpPr txBox="1">
            <a:spLocks noGrp="1"/>
          </p:cNvSpPr>
          <p:nvPr>
            <p:ph type="title" hasCustomPrompt="1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Click to add one-line slide title</a:t>
            </a:r>
          </a:p>
        </p:txBody>
      </p:sp>
      <p:sp>
        <p:nvSpPr>
          <p:cNvPr id="4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826683" y="1371600"/>
            <a:ext cx="9753601" cy="106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3993" y="6223865"/>
            <a:ext cx="273607" cy="264971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1pPr>
      <a:lvl2pPr marL="6858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2pPr>
      <a:lvl3pPr marL="11430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3pPr>
      <a:lvl4pPr marL="16002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4pPr>
      <a:lvl5pPr marL="20574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5pPr>
      <a:lvl6pPr marL="24892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6pPr>
      <a:lvl7pPr marL="29464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7pPr>
      <a:lvl8pPr marL="34036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8pPr>
      <a:lvl9pPr marL="38608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ubtitle 1"/>
          <p:cNvSpPr txBox="1">
            <a:spLocks noGrp="1"/>
          </p:cNvSpPr>
          <p:nvPr>
            <p:ph type="subTitle" sz="quarter" idx="1"/>
          </p:nvPr>
        </p:nvSpPr>
        <p:spPr>
          <a:xfrm>
            <a:off x="1368926" y="3512644"/>
            <a:ext cx="4265755" cy="246223"/>
          </a:xfrm>
          <a:prstGeom prst="rect">
            <a:avLst/>
          </a:prstGeom>
        </p:spPr>
        <p:txBody>
          <a:bodyPr/>
          <a:lstStyle/>
          <a:p>
            <a:r>
              <a:t>Kate Smith, Drew York</a:t>
            </a:r>
          </a:p>
        </p:txBody>
      </p:sp>
      <p:sp>
        <p:nvSpPr>
          <p:cNvPr id="424" name="Text Placeholder 2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>
              <a:spcBef>
                <a:spcPts val="0"/>
              </a:spcBef>
            </a:lvl1pPr>
          </a:lstStyle>
          <a:p>
            <a:r>
              <a:t>CPSC 8570-843</a:t>
            </a:r>
          </a:p>
        </p:txBody>
      </p:sp>
      <p:sp>
        <p:nvSpPr>
          <p:cNvPr id="425" name="Title 3"/>
          <p:cNvSpPr txBox="1">
            <a:spLocks noGrp="1"/>
          </p:cNvSpPr>
          <p:nvPr>
            <p:ph type="ctrTitle"/>
          </p:nvPr>
        </p:nvSpPr>
        <p:spPr>
          <a:xfrm>
            <a:off x="1368926" y="1371599"/>
            <a:ext cx="4615017" cy="2166750"/>
          </a:xfrm>
          <a:prstGeom prst="rect">
            <a:avLst/>
          </a:prstGeom>
        </p:spPr>
        <p:txBody>
          <a:bodyPr/>
          <a:lstStyle/>
          <a:p>
            <a:pPr defTabSz="868680">
              <a:defRPr sz="4100"/>
            </a:pPr>
            <a:r>
              <a:t>“ARMy Fuzzing”: Mid-Term Update</a:t>
            </a:r>
          </a:p>
        </p:txBody>
      </p:sp>
      <p:pic>
        <p:nvPicPr>
          <p:cNvPr id="426" name="Picture Placeholder 17" descr="Picture Placeholder 17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1585" r="1585"/>
          <a:stretch>
            <a:fillRect/>
          </a:stretch>
        </p:blipFill>
        <p:spPr>
          <a:xfrm>
            <a:off x="6568371" y="1389901"/>
            <a:ext cx="5629079" cy="3996584"/>
          </a:xfrm>
          <a:prstGeom prst="rect">
            <a:avLst/>
          </a:prstGeom>
        </p:spPr>
      </p:pic>
      <p:pic>
        <p:nvPicPr>
          <p:cNvPr id="427" name="Picture Placeholder 15" descr="Picture Placeholder 15"/>
          <p:cNvPicPr>
            <a:picLocks noGrp="1" noChangeAspect="1"/>
          </p:cNvPicPr>
          <p:nvPr>
            <p:ph type="pic" idx="23"/>
          </p:nvPr>
        </p:nvPicPr>
        <p:blipFill>
          <a:blip r:embed="rId3"/>
          <a:stretch>
            <a:fillRect/>
          </a:stretch>
        </p:blipFill>
        <p:spPr>
          <a:xfrm>
            <a:off x="1368927" y="4914372"/>
            <a:ext cx="3351213" cy="94422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Title 1"/>
          <p:cNvSpPr txBox="1">
            <a:spLocks noGrp="1"/>
          </p:cNvSpPr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r>
              <a:t>Research Motivations</a:t>
            </a:r>
          </a:p>
        </p:txBody>
      </p:sp>
      <p:pic>
        <p:nvPicPr>
          <p:cNvPr id="430" name="Picture Placeholder 5" descr="Picture Placeholder 5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  <p:sp>
        <p:nvSpPr>
          <p:cNvPr id="431" name="Content Placeholder 3"/>
          <p:cNvSpPr txBox="1">
            <a:spLocks noGrp="1"/>
          </p:cNvSpPr>
          <p:nvPr>
            <p:ph type="body" idx="1"/>
          </p:nvPr>
        </p:nvSpPr>
        <p:spPr>
          <a:xfrm>
            <a:off x="1142999" y="1502151"/>
            <a:ext cx="8507898" cy="5049590"/>
          </a:xfrm>
          <a:prstGeom prst="rect">
            <a:avLst/>
          </a:prstGeom>
        </p:spPr>
        <p:txBody>
          <a:bodyPr/>
          <a:lstStyle/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Working Title:</a:t>
            </a:r>
            <a:r>
              <a:rPr u="none"/>
              <a:t> “ARMy Fuzzing:” Metrics for comparably Efficient Fuzzing on Commodity, Portable [ARM64] Devices.</a:t>
            </a:r>
          </a:p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Problem statement:</a:t>
            </a:r>
            <a:r>
              <a:rPr u="none"/>
              <a:t> We seek to confirm the effectiveness of </a:t>
            </a:r>
            <a:r>
              <a:rPr i="1" u="none"/>
              <a:t>autofz</a:t>
            </a:r>
            <a:r>
              <a:rPr u="none"/>
              <a:t> on commodity, portable ARM64 devices. We also seek to identify at least 1 alternate metric for efficient fuzzer selection.</a:t>
            </a:r>
          </a:p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Background:</a:t>
            </a:r>
            <a:r>
              <a:rPr u="none"/>
              <a:t> [4]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The popularity of fuzzing has grown over time, used to identify </a:t>
            </a:r>
            <a:r>
              <a:rPr u="sng"/>
              <a:t>defects</a:t>
            </a:r>
            <a:r>
              <a:t> and even </a:t>
            </a:r>
            <a:r>
              <a:rPr u="sng"/>
              <a:t>vulnerabilities</a:t>
            </a:r>
            <a:r>
              <a:t> in software.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Given diversity of fuzzers, selecting the best tool can be difficult.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YU-FU, F., LEE, J. AND KIM, T. 2023 proposed a tool, </a:t>
            </a:r>
            <a:r>
              <a:rPr i="1"/>
              <a:t>autofz</a:t>
            </a:r>
            <a:r>
              <a:t>, to achieve the most optimal fuzzing results from </a:t>
            </a:r>
            <a:r>
              <a:rPr u="sng"/>
              <a:t>multiple fuzzing tools</a:t>
            </a:r>
            <a:r>
              <a:t>. Their work:</a:t>
            </a:r>
          </a:p>
          <a:p>
            <a:pPr marL="1485900" lvl="2" indent="-342900">
              <a:buClr>
                <a:schemeClr val="accent2"/>
              </a:buClr>
              <a:buAutoNum type="arabicPeriod"/>
            </a:pPr>
            <a:r>
              <a:t>“dynamically deploy[s] different sets of fuzzers per workload based on the fuzzer evaluation[(AFL bitmap trends)] at runtime”</a:t>
            </a:r>
          </a:p>
          <a:p>
            <a:pPr marL="1485900" lvl="2" indent="-342900">
              <a:buClr>
                <a:schemeClr val="accent2"/>
              </a:buClr>
              <a:buAutoNum type="arabicPeriod"/>
            </a:pPr>
            <a:r>
              <a:t>Require significant system resources (AMD Ryzen 9 3900 (12C/24T), 32 GB RAM, and 512 GB SSD disk space)</a:t>
            </a:r>
          </a:p>
          <a:p>
            <a:pPr marL="1485900" lvl="2" indent="-342900">
              <a:buClr>
                <a:schemeClr val="accent2"/>
              </a:buClr>
              <a:buAutoNum type="arabicPeriod"/>
            </a:pPr>
            <a:r>
              <a:t>Uses </a:t>
            </a:r>
            <a:r>
              <a:rPr u="sng"/>
              <a:t>one</a:t>
            </a:r>
            <a:r>
              <a:t> metric for fuzzer selection (AFL bitmap)</a:t>
            </a:r>
          </a:p>
          <a:p>
            <a:pPr marL="1485900" lvl="2" indent="-342900">
              <a:buClr>
                <a:schemeClr val="accent2"/>
              </a:buClr>
              <a:buAutoNum type="arabicPeriod"/>
            </a:pPr>
            <a:r>
              <a:t>Demonstrated on x86_64/AMD64 architecture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Similar approach is </a:t>
            </a:r>
            <a:r>
              <a:rPr i="1"/>
              <a:t>collaborative fuzzing</a:t>
            </a:r>
            <a:r>
              <a:t>, which requires prior knowledge for selection</a:t>
            </a:r>
          </a:p>
        </p:txBody>
      </p:sp>
      <p:pic>
        <p:nvPicPr>
          <p:cNvPr id="432" name="Picture 9" descr="Picture 9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728200" y="1803400"/>
            <a:ext cx="19304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33" name="Content Placeholder 3"/>
          <p:cNvSpPr txBox="1"/>
          <p:nvPr/>
        </p:nvSpPr>
        <p:spPr>
          <a:xfrm>
            <a:off x="9728200" y="5054599"/>
            <a:ext cx="541045" cy="222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90000"/>
              </a:lnSpc>
              <a:spcBef>
                <a:spcPts val="600"/>
              </a:spcBef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[1]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Recreating Autofz on AMD64"/>
          <p:cNvSpPr txBox="1">
            <a:spLocks noGrp="1"/>
          </p:cNvSpPr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r>
              <a:t>Recreating Autofz on AMD64</a:t>
            </a:r>
          </a:p>
        </p:txBody>
      </p:sp>
      <p:sp>
        <p:nvSpPr>
          <p:cNvPr id="436" name="Recreate unmodified autofz environment with all baseline fuzzers and benchmarks…"/>
          <p:cNvSpPr txBox="1">
            <a:spLocks noGrp="1"/>
          </p:cNvSpPr>
          <p:nvPr>
            <p:ph type="body" idx="1"/>
          </p:nvPr>
        </p:nvSpPr>
        <p:spPr>
          <a:xfrm>
            <a:off x="1148369" y="1503727"/>
            <a:ext cx="7533759" cy="4917003"/>
          </a:xfrm>
          <a:prstGeom prst="rect">
            <a:avLst/>
          </a:prstGeom>
        </p:spPr>
        <p:txBody>
          <a:bodyPr/>
          <a:lstStyle/>
          <a:p>
            <a:pPr marL="342900" indent="-342900">
              <a:buClr>
                <a:schemeClr val="accent2"/>
              </a:buClr>
              <a:buSzPct val="100000"/>
              <a:buAutoNum type="arabicPeriod"/>
              <a:defRPr b="1"/>
            </a:pPr>
            <a:r>
              <a:t>Recreate</a:t>
            </a:r>
            <a:r>
              <a:rPr b="0"/>
              <a:t> unmodified autofz environment with all baseline fuzzers and benchmarks</a:t>
            </a:r>
          </a:p>
          <a:p>
            <a:pPr marL="922421" lvl="2" indent="-160421">
              <a:buChar char="•"/>
            </a:pPr>
            <a:r>
              <a:t>pre-built docker image</a:t>
            </a:r>
          </a:p>
          <a:p>
            <a:pPr marL="922421" lvl="2" indent="-160421">
              <a:buChar char="•"/>
            </a:pPr>
            <a:r>
              <a:t>build script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/>
              <a:defRPr b="1"/>
            </a:pPr>
            <a:r>
              <a:t>Evaluate</a:t>
            </a:r>
            <a:r>
              <a:rPr b="0"/>
              <a:t> AMD64 autofz on four targets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exiv2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nm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mojs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tcpdump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/>
              <a:defRPr b="1"/>
            </a:pPr>
            <a:r>
              <a:t>Compare</a:t>
            </a:r>
            <a:r>
              <a:rPr b="0"/>
              <a:t> outcomes of presented AMD64 autofz and recreated AMD64 autofz</a:t>
            </a:r>
          </a:p>
        </p:txBody>
      </p:sp>
      <p:pic>
        <p:nvPicPr>
          <p:cNvPr id="437" name="Picture Placeholder 5" descr="Picture Placeholder 5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  <p:grpSp>
        <p:nvGrpSpPr>
          <p:cNvPr id="445" name="Group"/>
          <p:cNvGrpSpPr/>
          <p:nvPr/>
        </p:nvGrpSpPr>
        <p:grpSpPr>
          <a:xfrm>
            <a:off x="1039357" y="4281614"/>
            <a:ext cx="10722886" cy="2467875"/>
            <a:chOff x="0" y="0"/>
            <a:chExt cx="10722884" cy="2467874"/>
          </a:xfrm>
        </p:grpSpPr>
        <p:grpSp>
          <p:nvGrpSpPr>
            <p:cNvPr id="440" name="Group"/>
            <p:cNvGrpSpPr/>
            <p:nvPr/>
          </p:nvGrpSpPr>
          <p:grpSpPr>
            <a:xfrm>
              <a:off x="3684007" y="0"/>
              <a:ext cx="7038879" cy="2466724"/>
              <a:chOff x="0" y="0"/>
              <a:chExt cx="7038877" cy="2466723"/>
            </a:xfrm>
          </p:grpSpPr>
          <p:pic>
            <p:nvPicPr>
              <p:cNvPr id="438" name="image5.jpeg" descr="image5.jpeg"/>
              <p:cNvPicPr>
                <a:picLocks noChangeAspect="1"/>
              </p:cNvPicPr>
              <p:nvPr/>
            </p:nvPicPr>
            <p:blipFill>
              <a:blip r:embed="rId3"/>
              <a:srcRect l="88000"/>
              <a:stretch>
                <a:fillRect/>
              </a:stretch>
            </p:blipFill>
            <p:spPr>
              <a:xfrm>
                <a:off x="5290459" y="3629"/>
                <a:ext cx="1748419" cy="246309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39" name="image5.jpeg" descr="image5.jpeg"/>
              <p:cNvPicPr>
                <a:picLocks noChangeAspect="1"/>
              </p:cNvPicPr>
              <p:nvPr/>
            </p:nvPicPr>
            <p:blipFill>
              <a:blip r:embed="rId3"/>
              <a:srcRect l="2584" t="36610" r="74396"/>
              <a:stretch>
                <a:fillRect/>
              </a:stretch>
            </p:blipFill>
            <p:spPr>
              <a:xfrm>
                <a:off x="0" y="0"/>
                <a:ext cx="5298993" cy="24667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44" name="Group"/>
            <p:cNvGrpSpPr/>
            <p:nvPr/>
          </p:nvGrpSpPr>
          <p:grpSpPr>
            <a:xfrm>
              <a:off x="0" y="3299"/>
              <a:ext cx="8377801" cy="2464576"/>
              <a:chOff x="0" y="0"/>
              <a:chExt cx="8377800" cy="2464575"/>
            </a:xfrm>
          </p:grpSpPr>
          <p:pic>
            <p:nvPicPr>
              <p:cNvPr id="441" name="image6.png" descr="image6.png"/>
              <p:cNvPicPr>
                <a:picLocks noChangeAspect="1"/>
              </p:cNvPicPr>
              <p:nvPr/>
            </p:nvPicPr>
            <p:blipFill>
              <a:blip r:embed="rId4"/>
              <a:srcRect t="11082" b="60950"/>
              <a:stretch>
                <a:fillRect/>
              </a:stretch>
            </p:blipFill>
            <p:spPr>
              <a:xfrm>
                <a:off x="0" y="0"/>
                <a:ext cx="3755739" cy="184012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2" name="image6.png" descr="image6.png"/>
              <p:cNvPicPr>
                <a:picLocks noChangeAspect="1"/>
              </p:cNvPicPr>
              <p:nvPr/>
            </p:nvPicPr>
            <p:blipFill>
              <a:blip r:embed="rId4"/>
              <a:srcRect t="90213"/>
              <a:stretch>
                <a:fillRect/>
              </a:stretch>
            </p:blipFill>
            <p:spPr>
              <a:xfrm>
                <a:off x="0" y="1820678"/>
                <a:ext cx="3755739" cy="6438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3" name="image6.png" descr="image6.png"/>
              <p:cNvPicPr>
                <a:picLocks noChangeAspect="1"/>
              </p:cNvPicPr>
              <p:nvPr/>
            </p:nvPicPr>
            <p:blipFill>
              <a:blip r:embed="rId4"/>
              <a:srcRect t="94975"/>
              <a:stretch>
                <a:fillRect/>
              </a:stretch>
            </p:blipFill>
            <p:spPr>
              <a:xfrm>
                <a:off x="4622062" y="2121112"/>
                <a:ext cx="3755739" cy="33058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pic>
        <p:nvPicPr>
          <p:cNvPr id="446" name="image8.png" descr="image8.png"/>
          <p:cNvPicPr>
            <a:picLocks noChangeAspect="1"/>
          </p:cNvPicPr>
          <p:nvPr/>
        </p:nvPicPr>
        <p:blipFill>
          <a:blip r:embed="rId5"/>
          <a:srcRect t="36565" r="98329" b="5062"/>
          <a:stretch>
            <a:fillRect/>
          </a:stretch>
        </p:blipFill>
        <p:spPr>
          <a:xfrm>
            <a:off x="677686" y="4286033"/>
            <a:ext cx="426966" cy="2458865"/>
          </a:xfrm>
          <a:prstGeom prst="rect">
            <a:avLst/>
          </a:prstGeom>
          <a:ln w="12700">
            <a:miter lim="400000"/>
          </a:ln>
        </p:spPr>
      </p:pic>
      <p:sp>
        <p:nvSpPr>
          <p:cNvPr id="447" name="Paper Results"/>
          <p:cNvSpPr txBox="1"/>
          <p:nvPr/>
        </p:nvSpPr>
        <p:spPr>
          <a:xfrm>
            <a:off x="2384094" y="4225847"/>
            <a:ext cx="1530834" cy="364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Paper Results</a:t>
            </a:r>
          </a:p>
        </p:txBody>
      </p:sp>
      <p:sp>
        <p:nvSpPr>
          <p:cNvPr id="448" name="Recreated Results"/>
          <p:cNvSpPr txBox="1"/>
          <p:nvPr/>
        </p:nvSpPr>
        <p:spPr>
          <a:xfrm>
            <a:off x="6669506" y="4225847"/>
            <a:ext cx="1975461" cy="364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Recreated Results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Creating Autofz on ARM64"/>
          <p:cNvSpPr txBox="1">
            <a:spLocks noGrp="1"/>
          </p:cNvSpPr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r>
              <a:t>Creating Autofz on ARM64</a:t>
            </a:r>
          </a:p>
        </p:txBody>
      </p:sp>
      <p:sp>
        <p:nvSpPr>
          <p:cNvPr id="451" name="Recreate modified autofz environment with all compatible fuzzers and benchmarks…"/>
          <p:cNvSpPr txBox="1">
            <a:spLocks noGrp="1"/>
          </p:cNvSpPr>
          <p:nvPr>
            <p:ph type="body" sz="half" idx="1"/>
          </p:nvPr>
        </p:nvSpPr>
        <p:spPr>
          <a:xfrm>
            <a:off x="1143000" y="1502152"/>
            <a:ext cx="5741881" cy="3853697"/>
          </a:xfrm>
          <a:prstGeom prst="rect">
            <a:avLst/>
          </a:prstGeom>
        </p:spPr>
        <p:txBody>
          <a:bodyPr/>
          <a:lstStyle/>
          <a:p>
            <a:pPr marL="342900" indent="-342900">
              <a:buClr>
                <a:schemeClr val="accent2"/>
              </a:buClr>
              <a:buSzPct val="100000"/>
              <a:buAutoNum type="arabicPeriod"/>
              <a:defRPr b="1"/>
            </a:pPr>
            <a:r>
              <a:t>Recreate</a:t>
            </a:r>
            <a:r>
              <a:rPr b="0"/>
              <a:t> modified autofz environment with all compatible fuzzers and benchmarks</a:t>
            </a:r>
          </a:p>
          <a:p>
            <a:pPr marL="922421" lvl="2" indent="-160421">
              <a:buChar char="•"/>
            </a:pPr>
            <a:r>
              <a:t>Updated: Ubuntu 22.04</a:t>
            </a:r>
          </a:p>
          <a:p>
            <a:pPr marL="922421" lvl="2" indent="-160421">
              <a:buChar char="•"/>
            </a:pPr>
            <a:r>
              <a:t>Excluded: Angora and QSYM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/>
              <a:defRPr b="1"/>
            </a:pPr>
            <a:r>
              <a:t>Evaluate</a:t>
            </a:r>
            <a:r>
              <a:rPr b="0"/>
              <a:t> ARM64 autofz on four targets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exiv2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nm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mojs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tcpdump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/>
              <a:defRPr b="1"/>
            </a:pPr>
            <a:r>
              <a:t>Compare</a:t>
            </a:r>
            <a:r>
              <a:rPr b="0"/>
              <a:t> outcomes of presented AMD64 autofz and ARM64 autofz</a:t>
            </a:r>
          </a:p>
        </p:txBody>
      </p:sp>
      <p:pic>
        <p:nvPicPr>
          <p:cNvPr id="452" name="Screenshot 2024-03-06 at 8.52.23 AM.png" descr="Screenshot 2024-03-06 at 8.52.23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3709" y="1155939"/>
            <a:ext cx="3574602" cy="3205610"/>
          </a:xfrm>
          <a:prstGeom prst="rect">
            <a:avLst/>
          </a:prstGeom>
          <a:ln w="12700">
            <a:miter lim="400000"/>
          </a:ln>
        </p:spPr>
      </p:pic>
      <p:pic>
        <p:nvPicPr>
          <p:cNvPr id="453" name="Picture Placeholder 5" descr="Picture Placeholder 5"/>
          <p:cNvPicPr>
            <a:picLocks noGrp="1" noChangeAspect="1"/>
          </p:cNvPicPr>
          <p:nvPr>
            <p:ph type="pic" idx="21"/>
          </p:nvPr>
        </p:nvPicPr>
        <p:blipFill>
          <a:blip r:embed="rId3"/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  <p:sp>
        <p:nvSpPr>
          <p:cNvPr id="454" name="Rectangle"/>
          <p:cNvSpPr/>
          <p:nvPr/>
        </p:nvSpPr>
        <p:spPr>
          <a:xfrm>
            <a:off x="1019352" y="4457498"/>
            <a:ext cx="10153296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endParaRPr/>
          </a:p>
        </p:txBody>
      </p:sp>
      <p:grpSp>
        <p:nvGrpSpPr>
          <p:cNvPr id="459" name="Group"/>
          <p:cNvGrpSpPr/>
          <p:nvPr/>
        </p:nvGrpSpPr>
        <p:grpSpPr>
          <a:xfrm>
            <a:off x="1010867" y="4751797"/>
            <a:ext cx="10170529" cy="2071264"/>
            <a:chOff x="263" y="0"/>
            <a:chExt cx="10170527" cy="2071262"/>
          </a:xfrm>
        </p:grpSpPr>
        <p:pic>
          <p:nvPicPr>
            <p:cNvPr id="455" name="image6.png" descr="image6.png"/>
            <p:cNvPicPr>
              <a:picLocks noChangeAspect="1"/>
            </p:cNvPicPr>
            <p:nvPr/>
          </p:nvPicPr>
          <p:blipFill>
            <a:blip r:embed="rId4"/>
            <a:srcRect t="65033"/>
            <a:stretch>
              <a:fillRect/>
            </a:stretch>
          </p:blipFill>
          <p:spPr>
            <a:xfrm>
              <a:off x="315887" y="5100"/>
              <a:ext cx="3371833" cy="20655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6" name="image8.png" descr="image8.png"/>
            <p:cNvPicPr>
              <a:picLocks noChangeAspect="1"/>
            </p:cNvPicPr>
            <p:nvPr/>
          </p:nvPicPr>
          <p:blipFill>
            <a:blip r:embed="rId5"/>
            <a:srcRect l="87327"/>
            <a:stretch>
              <a:fillRect/>
            </a:stretch>
          </p:blipFill>
          <p:spPr>
            <a:xfrm>
              <a:off x="8582167" y="0"/>
              <a:ext cx="1588625" cy="20655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7" name="image8.png" descr="image8.png"/>
            <p:cNvPicPr>
              <a:picLocks noChangeAspect="1"/>
            </p:cNvPicPr>
            <p:nvPr/>
          </p:nvPicPr>
          <p:blipFill>
            <a:blip r:embed="rId5"/>
            <a:srcRect l="2321" t="41049" r="74335"/>
            <a:stretch>
              <a:fillRect/>
            </a:stretch>
          </p:blipFill>
          <p:spPr>
            <a:xfrm>
              <a:off x="3645323" y="130"/>
              <a:ext cx="4966162" cy="206657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8" name="image8.png" descr="image8.png"/>
            <p:cNvPicPr>
              <a:picLocks noChangeAspect="1"/>
            </p:cNvPicPr>
            <p:nvPr/>
          </p:nvPicPr>
          <p:blipFill>
            <a:blip r:embed="rId5"/>
            <a:srcRect t="36565" r="98329" b="4483"/>
            <a:stretch>
              <a:fillRect/>
            </a:stretch>
          </p:blipFill>
          <p:spPr>
            <a:xfrm>
              <a:off x="263" y="4692"/>
              <a:ext cx="355322" cy="206657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460" name="image6.png" descr="image6.png"/>
          <p:cNvPicPr>
            <a:picLocks noChangeAspect="1"/>
          </p:cNvPicPr>
          <p:nvPr/>
        </p:nvPicPr>
        <p:blipFill>
          <a:blip r:embed="rId4"/>
          <a:srcRect t="94975"/>
          <a:stretch>
            <a:fillRect/>
          </a:stretch>
        </p:blipFill>
        <p:spPr>
          <a:xfrm>
            <a:off x="5661419" y="6394721"/>
            <a:ext cx="3755740" cy="330589"/>
          </a:xfrm>
          <a:prstGeom prst="rect">
            <a:avLst/>
          </a:prstGeom>
          <a:ln w="12700">
            <a:miter lim="400000"/>
          </a:ln>
        </p:spPr>
      </p:pic>
      <p:sp>
        <p:nvSpPr>
          <p:cNvPr id="461" name="Paper AMD64 Results"/>
          <p:cNvSpPr txBox="1"/>
          <p:nvPr/>
        </p:nvSpPr>
        <p:spPr>
          <a:xfrm>
            <a:off x="2062236" y="4394782"/>
            <a:ext cx="2356765" cy="364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Paper AMD64 Results</a:t>
            </a:r>
          </a:p>
        </p:txBody>
      </p:sp>
      <p:sp>
        <p:nvSpPr>
          <p:cNvPr id="462" name="ARM64 Results"/>
          <p:cNvSpPr txBox="1"/>
          <p:nvPr/>
        </p:nvSpPr>
        <p:spPr>
          <a:xfrm>
            <a:off x="6399145" y="4394782"/>
            <a:ext cx="1683539" cy="364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r>
              <a:t>ARM64 Results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Implement Additional Metric for ARM64 Autofz"/>
          <p:cNvSpPr txBox="1">
            <a:spLocks noGrp="1"/>
          </p:cNvSpPr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r>
              <a:t>Implement Additional Metric for ARM64 Autofz</a:t>
            </a:r>
          </a:p>
        </p:txBody>
      </p:sp>
      <p:sp>
        <p:nvSpPr>
          <p:cNvPr id="465" name="Problem: autofz relies on bitmap coverage metric to rank fuzzers and allocate resources…"/>
          <p:cNvSpPr txBox="1">
            <a:spLocks noGrp="1"/>
          </p:cNvSpPr>
          <p:nvPr>
            <p:ph type="body" idx="1"/>
          </p:nvPr>
        </p:nvSpPr>
        <p:spPr>
          <a:xfrm>
            <a:off x="1142999" y="1502151"/>
            <a:ext cx="10515601" cy="3951187"/>
          </a:xfrm>
          <a:prstGeom prst="rect">
            <a:avLst/>
          </a:prstGeom>
        </p:spPr>
        <p:txBody>
          <a:bodyPr/>
          <a:lstStyle/>
          <a:p>
            <a:pPr marL="160420" indent="-160420">
              <a:buSzPct val="100000"/>
              <a:buChar char="•"/>
              <a:defRPr sz="1800" b="1" u="sng"/>
            </a:pPr>
            <a:r>
              <a:t>Problem:</a:t>
            </a:r>
            <a:r>
              <a:rPr b="0" u="none"/>
              <a:t> autofz relies on bitmap coverage metric to rank fuzzers and allocate resources</a:t>
            </a:r>
          </a:p>
          <a:p>
            <a:pPr marL="541421" lvl="1" indent="-160420">
              <a:buChar char="•"/>
              <a:defRPr sz="1800"/>
            </a:pPr>
            <a:r>
              <a:t>Bitmap coverage may not be the best metric for identify the best fuzzer for a target</a:t>
            </a:r>
          </a:p>
          <a:p>
            <a:pPr marL="541421" lvl="1" indent="-160420">
              <a:buChar char="•"/>
              <a:defRPr sz="1800"/>
            </a:pPr>
            <a:r>
              <a:t>Bitmap coverage indicates that an area of code was fuzzed, but it does not guarantee bug discovery</a:t>
            </a:r>
          </a:p>
          <a:p>
            <a:pPr marL="922421" lvl="2" indent="-160421">
              <a:buChar char="•"/>
              <a:defRPr sz="1800"/>
            </a:pPr>
            <a:r>
              <a:t>i.e., while a path may be fuzzed, it may not have been fuzzed with an input that will trigger a bug</a:t>
            </a:r>
          </a:p>
          <a:p>
            <a:pPr marL="160420" indent="-160420">
              <a:buSzPct val="100000"/>
              <a:buChar char="•"/>
              <a:defRPr sz="1800" b="1" u="sng"/>
            </a:pPr>
            <a:r>
              <a:t>Solution:</a:t>
            </a:r>
            <a:r>
              <a:rPr b="0" u="none"/>
              <a:t> reward fuzzers that discover more bugs during the preparation phase with more resources during the focus phase</a:t>
            </a:r>
          </a:p>
          <a:p>
            <a:pPr marL="541421" lvl="1" indent="-160420">
              <a:buChar char="•"/>
              <a:defRPr sz="1800"/>
            </a:pPr>
            <a:r>
              <a:t>Discovering more bugs across a smaller area of code decreases the attack surface by more entry points than discovering less bugs over a greater area of the code</a:t>
            </a:r>
            <a:endParaRPr u="sng"/>
          </a:p>
          <a:p>
            <a:pPr marL="160420" indent="-160420">
              <a:buSzPct val="100000"/>
              <a:buChar char="•"/>
              <a:defRPr sz="1800" b="1" u="sng"/>
            </a:pPr>
            <a:r>
              <a:t>Next Steps:</a:t>
            </a:r>
            <a:r>
              <a:rPr b="0" u="none"/>
              <a:t> implement and evaluate </a:t>
            </a:r>
            <a:r>
              <a:rPr b="0"/>
              <a:t>performance</a:t>
            </a:r>
            <a:r>
              <a:rPr b="0" u="none"/>
              <a:t> and </a:t>
            </a:r>
            <a:r>
              <a:rPr b="0"/>
              <a:t>efficiency</a:t>
            </a:r>
            <a:r>
              <a:rPr b="0" u="none"/>
              <a:t> of alternate metric</a:t>
            </a:r>
          </a:p>
        </p:txBody>
      </p:sp>
      <p:pic>
        <p:nvPicPr>
          <p:cNvPr id="466" name="Picture Placeholder 5" descr="Picture Placeholder 5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Contributions"/>
          <p:cNvSpPr txBox="1">
            <a:spLocks noGrp="1"/>
          </p:cNvSpPr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r>
              <a:rPr dirty="0"/>
              <a:t>Contributions</a:t>
            </a:r>
            <a:r>
              <a:rPr lang="en-US" dirty="0"/>
              <a:t> thus Far</a:t>
            </a:r>
            <a:endParaRPr dirty="0"/>
          </a:p>
        </p:txBody>
      </p:sp>
      <p:sp>
        <p:nvSpPr>
          <p:cNvPr id="469" name="Drew:…"/>
          <p:cNvSpPr txBox="1">
            <a:spLocks noGrp="1"/>
          </p:cNvSpPr>
          <p:nvPr>
            <p:ph type="body" sz="half" idx="1"/>
          </p:nvPr>
        </p:nvSpPr>
        <p:spPr>
          <a:xfrm>
            <a:off x="1142999" y="1502153"/>
            <a:ext cx="4810997" cy="1561682"/>
          </a:xfrm>
          <a:prstGeom prst="rect">
            <a:avLst/>
          </a:prstGeom>
        </p:spPr>
        <p:txBody>
          <a:bodyPr/>
          <a:lstStyle/>
          <a:p>
            <a:pPr>
              <a:defRPr b="1" u="sng"/>
            </a:pPr>
            <a:r>
              <a:rPr lang="en-US" dirty="0"/>
              <a:t>Drew:</a:t>
            </a:r>
          </a:p>
          <a:p>
            <a:pPr marL="160420" indent="-160420">
              <a:buSzPct val="100000"/>
              <a:buChar char="•"/>
            </a:pPr>
            <a:r>
              <a:rPr lang="en-US" dirty="0"/>
              <a:t>Recreated </a:t>
            </a:r>
            <a:r>
              <a:rPr lang="en-US" dirty="0" err="1"/>
              <a:t>Autofz</a:t>
            </a:r>
            <a:r>
              <a:rPr lang="en-US" dirty="0"/>
              <a:t> using docker image on AMD64</a:t>
            </a:r>
          </a:p>
          <a:p>
            <a:pPr marL="160420" indent="-160420">
              <a:buSzPct val="100000"/>
              <a:buChar char="•"/>
            </a:pPr>
            <a:r>
              <a:rPr lang="en-US" dirty="0"/>
              <a:t>Tested AMD64 </a:t>
            </a:r>
            <a:r>
              <a:rPr lang="en-US" dirty="0" err="1"/>
              <a:t>Autofz</a:t>
            </a:r>
            <a:r>
              <a:rPr lang="en-US" dirty="0"/>
              <a:t> against two targets</a:t>
            </a:r>
          </a:p>
          <a:p>
            <a:pPr marL="160420" indent="-160420">
              <a:buSzPct val="100000"/>
              <a:buChar char="•"/>
            </a:pPr>
            <a:r>
              <a:rPr lang="en-US" dirty="0"/>
              <a:t>Modified </a:t>
            </a:r>
            <a:r>
              <a:rPr lang="en-US" dirty="0" err="1"/>
              <a:t>Autofz</a:t>
            </a:r>
            <a:r>
              <a:rPr lang="en-US" dirty="0"/>
              <a:t> for ARM64</a:t>
            </a:r>
          </a:p>
          <a:p>
            <a:pPr marL="160420" indent="-160420">
              <a:buSzPct val="100000"/>
              <a:buChar char="•"/>
            </a:pPr>
            <a:r>
              <a:rPr lang="en-US" dirty="0"/>
              <a:t>Tested ARM64 </a:t>
            </a:r>
            <a:r>
              <a:rPr lang="en-US" dirty="0" err="1"/>
              <a:t>Autofz</a:t>
            </a:r>
            <a:r>
              <a:rPr lang="en-US" dirty="0"/>
              <a:t> against two targets</a:t>
            </a:r>
            <a:endParaRPr dirty="0"/>
          </a:p>
        </p:txBody>
      </p:sp>
      <p:sp>
        <p:nvSpPr>
          <p:cNvPr id="470" name="Kate:…"/>
          <p:cNvSpPr txBox="1"/>
          <p:nvPr/>
        </p:nvSpPr>
        <p:spPr>
          <a:xfrm>
            <a:off x="6231700" y="1502151"/>
            <a:ext cx="4585277" cy="1561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defRPr sz="1600" b="1" u="sng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 dirty="0"/>
              <a:t>Kate:</a:t>
            </a:r>
          </a:p>
          <a:p>
            <a:pPr marL="160420" indent="-160420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 dirty="0"/>
              <a:t>Recreated </a:t>
            </a:r>
            <a:r>
              <a:rPr dirty="0" err="1"/>
              <a:t>Autofz</a:t>
            </a:r>
            <a:r>
              <a:rPr dirty="0"/>
              <a:t> using build scripts on AMD64</a:t>
            </a:r>
          </a:p>
          <a:p>
            <a:pPr marL="160420" indent="-160420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 dirty="0"/>
              <a:t>Tested AMD64 </a:t>
            </a:r>
            <a:r>
              <a:rPr dirty="0" err="1"/>
              <a:t>Autofz</a:t>
            </a:r>
            <a:r>
              <a:rPr dirty="0"/>
              <a:t> against two targets</a:t>
            </a:r>
          </a:p>
          <a:p>
            <a:pPr marL="160420" indent="-160420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 dirty="0"/>
              <a:t>Tested ARM64 </a:t>
            </a:r>
            <a:r>
              <a:rPr dirty="0" err="1"/>
              <a:t>Autofz</a:t>
            </a:r>
            <a:r>
              <a:rPr dirty="0"/>
              <a:t> against two targets</a:t>
            </a:r>
          </a:p>
          <a:p>
            <a:pPr marL="160420" indent="-160420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 dirty="0"/>
              <a:t>Identified additional metric for </a:t>
            </a:r>
            <a:r>
              <a:rPr dirty="0" err="1"/>
              <a:t>Autofz</a:t>
            </a:r>
            <a:endParaRPr dirty="0"/>
          </a:p>
        </p:txBody>
      </p:sp>
      <p:pic>
        <p:nvPicPr>
          <p:cNvPr id="471" name="Picture Placeholder 5" descr="Picture Placeholder 5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  <p:sp>
        <p:nvSpPr>
          <p:cNvPr id="3" name="Contributions">
            <a:extLst>
              <a:ext uri="{FF2B5EF4-FFF2-40B4-BE49-F238E27FC236}">
                <a16:creationId xmlns:a16="http://schemas.microsoft.com/office/drawing/2014/main" id="{63E144C4-1253-B9D8-825A-52153B88BC27}"/>
              </a:ext>
            </a:extLst>
          </p:cNvPr>
          <p:cNvSpPr txBox="1">
            <a:spLocks/>
          </p:cNvSpPr>
          <p:nvPr/>
        </p:nvSpPr>
        <p:spPr>
          <a:xfrm>
            <a:off x="1141020" y="3121235"/>
            <a:ext cx="10515600" cy="443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0" marR="0" indent="0" algn="l" defTabSz="83210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900" b="1" i="0" u="none" strike="noStrike" cap="none" spc="0" baseline="0">
                <a:solidFill>
                  <a:srgbClr val="2E1A47"/>
                </a:solidFill>
                <a:uFillTx/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i="0" u="none" strike="noStrike" cap="none" spc="0" baseline="0">
                <a:solidFill>
                  <a:srgbClr val="2E1A47"/>
                </a:solidFill>
                <a:uFillTx/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i="0" u="none" strike="noStrike" cap="none" spc="0" baseline="0">
                <a:solidFill>
                  <a:srgbClr val="2E1A47"/>
                </a:solidFill>
                <a:uFillTx/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i="0" u="none" strike="noStrike" cap="none" spc="0" baseline="0">
                <a:solidFill>
                  <a:srgbClr val="2E1A47"/>
                </a:solidFill>
                <a:uFillTx/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i="0" u="none" strike="noStrike" cap="none" spc="0" baseline="0">
                <a:solidFill>
                  <a:srgbClr val="2E1A47"/>
                </a:solidFill>
                <a:uFillTx/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i="0" u="none" strike="noStrike" cap="none" spc="0" baseline="0">
                <a:solidFill>
                  <a:srgbClr val="2E1A47"/>
                </a:solidFill>
                <a:uFillTx/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i="0" u="none" strike="noStrike" cap="none" spc="0" baseline="0">
                <a:solidFill>
                  <a:srgbClr val="2E1A47"/>
                </a:solidFill>
                <a:uFillTx/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i="0" u="none" strike="noStrike" cap="none" spc="0" baseline="0">
                <a:solidFill>
                  <a:srgbClr val="2E1A47"/>
                </a:solidFill>
                <a:uFillTx/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i="0" u="none" strike="noStrike" cap="none" spc="0" baseline="0">
                <a:solidFill>
                  <a:srgbClr val="2E1A47"/>
                </a:solidFill>
                <a:uFillTx/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9pPr>
          </a:lstStyle>
          <a:p>
            <a:pPr hangingPunct="1"/>
            <a:r>
              <a:rPr lang="en-US" dirty="0"/>
              <a:t>Planned Contributions</a:t>
            </a:r>
          </a:p>
        </p:txBody>
      </p:sp>
      <p:sp>
        <p:nvSpPr>
          <p:cNvPr id="4" name="Drew:…">
            <a:extLst>
              <a:ext uri="{FF2B5EF4-FFF2-40B4-BE49-F238E27FC236}">
                <a16:creationId xmlns:a16="http://schemas.microsoft.com/office/drawing/2014/main" id="{0219FC9C-BB37-E781-3733-BC1A378518F1}"/>
              </a:ext>
            </a:extLst>
          </p:cNvPr>
          <p:cNvSpPr txBox="1">
            <a:spLocks/>
          </p:cNvSpPr>
          <p:nvPr/>
        </p:nvSpPr>
        <p:spPr>
          <a:xfrm>
            <a:off x="1141019" y="3708988"/>
            <a:ext cx="4810997" cy="1561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 i="0" u="none" strike="noStrike" cap="none" spc="0" baseline="0">
                <a:solidFill>
                  <a:srgbClr val="2E1A47"/>
                </a:solidFill>
                <a:uFillTx/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  <a:lvl2pPr marL="685800" marR="0" indent="0" algn="l" defTabSz="914400" rtl="0" latinLnBrk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▪"/>
              <a:tabLst/>
              <a:defRPr sz="1600" b="0" i="0" u="none" strike="noStrike" cap="none" spc="0" baseline="0">
                <a:solidFill>
                  <a:srgbClr val="2E1A47"/>
                </a:solidFill>
                <a:uFillTx/>
                <a:latin typeface="Franklin Gothic Book"/>
                <a:ea typeface="Franklin Gothic Book"/>
                <a:cs typeface="Franklin Gothic Book"/>
                <a:sym typeface="Franklin Gothic Book"/>
              </a:defRPr>
            </a:lvl2pPr>
            <a:lvl3pPr marL="1143000" marR="0" indent="0" algn="l" defTabSz="914400" rtl="0" latinLnBrk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-"/>
              <a:tabLst/>
              <a:defRPr sz="1600" b="0" i="0" u="none" strike="noStrike" cap="none" spc="0" baseline="0">
                <a:solidFill>
                  <a:srgbClr val="2E1A47"/>
                </a:solidFill>
                <a:uFillTx/>
                <a:latin typeface="Franklin Gothic Book"/>
                <a:ea typeface="Franklin Gothic Book"/>
                <a:cs typeface="Franklin Gothic Book"/>
                <a:sym typeface="Franklin Gothic Book"/>
              </a:defRPr>
            </a:lvl3pPr>
            <a:lvl4pPr marL="1600200" marR="0" indent="-228600" algn="l" defTabSz="914400" rtl="0" latinLnBrk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▪"/>
              <a:tabLst/>
              <a:defRPr sz="1600" b="0" i="0" u="none" strike="noStrike" cap="none" spc="0" baseline="0">
                <a:solidFill>
                  <a:srgbClr val="2E1A47"/>
                </a:solidFill>
                <a:uFillTx/>
                <a:latin typeface="Franklin Gothic Book"/>
                <a:ea typeface="Franklin Gothic Book"/>
                <a:cs typeface="Franklin Gothic Book"/>
                <a:sym typeface="Franklin Gothic Book"/>
              </a:defRPr>
            </a:lvl4pPr>
            <a:lvl5pPr marL="2057400" marR="0" indent="-228600" algn="l" defTabSz="914400" rtl="0" latinLnBrk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Tx/>
              <a:buChar char="▪"/>
              <a:tabLst/>
              <a:defRPr sz="1600" b="0" i="0" u="none" strike="noStrike" cap="none" spc="0" baseline="0">
                <a:solidFill>
                  <a:srgbClr val="2E1A47"/>
                </a:solidFill>
                <a:uFillTx/>
                <a:latin typeface="Franklin Gothic Book"/>
                <a:ea typeface="Franklin Gothic Book"/>
                <a:cs typeface="Franklin Gothic Book"/>
                <a:sym typeface="Franklin Gothic Book"/>
              </a:defRPr>
            </a:lvl5pPr>
            <a:lvl6pPr marL="2489200" marR="0" indent="-2032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tabLst/>
              <a:defRPr sz="1600" b="0" i="0" u="none" strike="noStrike" cap="none" spc="0" baseline="0">
                <a:solidFill>
                  <a:srgbClr val="2E1A47"/>
                </a:solidFill>
                <a:uFillTx/>
                <a:latin typeface="Franklin Gothic Book"/>
                <a:ea typeface="Franklin Gothic Book"/>
                <a:cs typeface="Franklin Gothic Book"/>
                <a:sym typeface="Franklin Gothic Book"/>
              </a:defRPr>
            </a:lvl6pPr>
            <a:lvl7pPr marL="2946400" marR="0" indent="-2032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tabLst/>
              <a:defRPr sz="1600" b="0" i="0" u="none" strike="noStrike" cap="none" spc="0" baseline="0">
                <a:solidFill>
                  <a:srgbClr val="2E1A47"/>
                </a:solidFill>
                <a:uFillTx/>
                <a:latin typeface="Franklin Gothic Book"/>
                <a:ea typeface="Franklin Gothic Book"/>
                <a:cs typeface="Franklin Gothic Book"/>
                <a:sym typeface="Franklin Gothic Book"/>
              </a:defRPr>
            </a:lvl7pPr>
            <a:lvl8pPr marL="3403600" marR="0" indent="-2032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tabLst/>
              <a:defRPr sz="1600" b="0" i="0" u="none" strike="noStrike" cap="none" spc="0" baseline="0">
                <a:solidFill>
                  <a:srgbClr val="2E1A47"/>
                </a:solidFill>
                <a:uFillTx/>
                <a:latin typeface="Franklin Gothic Book"/>
                <a:ea typeface="Franklin Gothic Book"/>
                <a:cs typeface="Franklin Gothic Book"/>
                <a:sym typeface="Franklin Gothic Book"/>
              </a:defRPr>
            </a:lvl8pPr>
            <a:lvl9pPr marL="3860800" marR="0" indent="-2032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100000"/>
              <a:buFontTx/>
              <a:buChar char="•"/>
              <a:tabLst/>
              <a:defRPr sz="1600" b="0" i="0" u="none" strike="noStrike" cap="none" spc="0" baseline="0">
                <a:solidFill>
                  <a:srgbClr val="2E1A47"/>
                </a:solidFill>
                <a:uFillTx/>
                <a:latin typeface="Franklin Gothic Book"/>
                <a:ea typeface="Franklin Gothic Book"/>
                <a:cs typeface="Franklin Gothic Book"/>
                <a:sym typeface="Franklin Gothic Book"/>
              </a:defRPr>
            </a:lvl9pPr>
          </a:lstStyle>
          <a:p>
            <a:pPr hangingPunct="1">
              <a:defRPr b="1" u="sng"/>
            </a:pPr>
            <a:r>
              <a:rPr lang="en-US" b="1" u="sng" dirty="0"/>
              <a:t>Drew:</a:t>
            </a:r>
          </a:p>
          <a:p>
            <a:pPr marL="160420" indent="-160420" hangingPunct="1">
              <a:buSzPct val="100000"/>
              <a:buFontTx/>
              <a:buChar char="•"/>
            </a:pPr>
            <a:r>
              <a:rPr lang="en-US" dirty="0"/>
              <a:t>Continue reproduction of Results from Paper</a:t>
            </a:r>
          </a:p>
          <a:p>
            <a:pPr marL="160420" indent="-160420" hangingPunct="1">
              <a:buSzPct val="100000"/>
              <a:buFontTx/>
              <a:buChar char="•"/>
            </a:pPr>
            <a:r>
              <a:rPr lang="en-US" dirty="0"/>
              <a:t>Analyze findings from two targets (exiv2, nm) by AMD64 and ARM64 to validate original paper</a:t>
            </a:r>
          </a:p>
          <a:p>
            <a:pPr marL="160420" indent="-160420" hangingPunct="1">
              <a:buSzPct val="100000"/>
              <a:buFontTx/>
              <a:buChar char="•"/>
            </a:pPr>
            <a:r>
              <a:rPr lang="en-US" dirty="0"/>
              <a:t>Implement additional metric (unique bugs) for </a:t>
            </a:r>
            <a:r>
              <a:rPr lang="en-US" dirty="0" err="1"/>
              <a:t>fuzzer</a:t>
            </a:r>
            <a:r>
              <a:rPr lang="en-US" dirty="0"/>
              <a:t> composition (work with Kate)</a:t>
            </a:r>
          </a:p>
        </p:txBody>
      </p:sp>
      <p:sp>
        <p:nvSpPr>
          <p:cNvPr id="5" name="Kate:…">
            <a:extLst>
              <a:ext uri="{FF2B5EF4-FFF2-40B4-BE49-F238E27FC236}">
                <a16:creationId xmlns:a16="http://schemas.microsoft.com/office/drawing/2014/main" id="{DB1E5B29-80D8-00B9-80EC-0D637CBB75CD}"/>
              </a:ext>
            </a:extLst>
          </p:cNvPr>
          <p:cNvSpPr txBox="1"/>
          <p:nvPr/>
        </p:nvSpPr>
        <p:spPr>
          <a:xfrm>
            <a:off x="6229720" y="3708986"/>
            <a:ext cx="4585277" cy="15616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defRPr sz="1600" b="1" u="sng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 dirty="0"/>
              <a:t>Kate:</a:t>
            </a:r>
          </a:p>
          <a:p>
            <a:pPr marL="160420" indent="-160420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 lang="en-US" dirty="0"/>
              <a:t>Continue reproduction of Results from Paper</a:t>
            </a:r>
          </a:p>
          <a:p>
            <a:pPr marL="160420" indent="-160420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 lang="en-US" dirty="0"/>
              <a:t>Analyze findings from two targets (</a:t>
            </a:r>
            <a:r>
              <a:rPr lang="en-US" dirty="0" err="1"/>
              <a:t>tcpdump</a:t>
            </a:r>
            <a:r>
              <a:rPr lang="en-US" dirty="0"/>
              <a:t>, </a:t>
            </a:r>
            <a:r>
              <a:rPr lang="en-US" dirty="0" err="1"/>
              <a:t>mojs</a:t>
            </a:r>
            <a:r>
              <a:rPr lang="en-US" dirty="0"/>
              <a:t>) by AMD64 and ARM64 to validate original paper</a:t>
            </a:r>
          </a:p>
          <a:p>
            <a:pPr marL="160420" indent="-160420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 lang="en-US" dirty="0"/>
              <a:t>Implement additional metric (unique bugs) for </a:t>
            </a:r>
            <a:r>
              <a:rPr lang="en-US" dirty="0" err="1"/>
              <a:t>fuzzer</a:t>
            </a:r>
            <a:r>
              <a:rPr lang="en-US" dirty="0"/>
              <a:t> composition (work with Drew)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Title 1"/>
          <p:cNvSpPr txBox="1">
            <a:spLocks noGrp="1"/>
          </p:cNvSpPr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r>
              <a:t>References</a:t>
            </a:r>
          </a:p>
        </p:txBody>
      </p:sp>
      <p:pic>
        <p:nvPicPr>
          <p:cNvPr id="474" name="Picture Placeholder 5" descr="Picture Placeholder 5"/>
          <p:cNvPicPr>
            <a:picLocks noGrp="1" noChangeAspect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  <p:sp>
        <p:nvSpPr>
          <p:cNvPr id="475" name="Content Placeholder 3"/>
          <p:cNvSpPr txBox="1">
            <a:spLocks noGrp="1"/>
          </p:cNvSpPr>
          <p:nvPr>
            <p:ph type="body" sz="half" idx="1"/>
          </p:nvPr>
        </p:nvSpPr>
        <p:spPr>
          <a:xfrm>
            <a:off x="1143000" y="1512091"/>
            <a:ext cx="10515600" cy="2302171"/>
          </a:xfrm>
          <a:prstGeom prst="rect">
            <a:avLst/>
          </a:prstGeom>
        </p:spPr>
        <p:txBody>
          <a:bodyPr/>
          <a:lstStyle/>
          <a:p>
            <a:r>
              <a:t>[1] Anonymous 2019. AFL (american fuzzy lop). https://afl-1.readthedocs.io/en/latest/index.html.</a:t>
            </a:r>
            <a:br/>
            <a:endParaRPr/>
          </a:p>
          <a:p>
            <a:r>
              <a:t>[2] Anonymous 2020. Apple unleashes M1 . https://www.apple.com/newsroom/2020/11/apple-unleashes-m1/.</a:t>
            </a:r>
            <a:br/>
            <a:endParaRPr/>
          </a:p>
          <a:p>
            <a:r>
              <a:t>[3] ECEIZA, M., FLORES, J.L. AND ITURBE, M. 2023. Improving fuzzing assessment methods through the analysis of metrics and experimental conditions. Computers &amp; security 124, 102946. https://dx.doi.org/10.1016/j.cose.2022.102946.</a:t>
            </a:r>
            <a:br/>
            <a:endParaRPr/>
          </a:p>
          <a:p>
            <a:r>
              <a:t>[4] YU-FU, F., LEE, J. AND KIM, T. 2023. autofz: Automated Fuzzer Composition at Runtime. arXiv.org 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_Office Theme">
  <a:themeElements>
    <a:clrScheme name="2_Office Theme">
      <a:dk1>
        <a:srgbClr val="000000"/>
      </a:dk1>
      <a:lt1>
        <a:srgbClr val="2E1A47"/>
      </a:lt1>
      <a:dk2>
        <a:srgbClr val="A7A7A7"/>
      </a:dk2>
      <a:lt2>
        <a:srgbClr val="535353"/>
      </a:lt2>
      <a:accent1>
        <a:srgbClr val="512C80"/>
      </a:accent1>
      <a:accent2>
        <a:srgbClr val="F56600"/>
      </a:accent2>
      <a:accent3>
        <a:srgbClr val="C8C9C7"/>
      </a:accent3>
      <a:accent4>
        <a:srgbClr val="EFDBB2"/>
      </a:accent4>
      <a:accent5>
        <a:srgbClr val="005EB8"/>
      </a:accent5>
      <a:accent6>
        <a:srgbClr val="00205B"/>
      </a:accent6>
      <a:hlink>
        <a:srgbClr val="0000FF"/>
      </a:hlink>
      <a:folHlink>
        <a:srgbClr val="FF00FF"/>
      </a:folHlink>
    </a:clrScheme>
    <a:fontScheme name="2_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2_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E1A4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2_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12C80"/>
      </a:accent1>
      <a:accent2>
        <a:srgbClr val="F56600"/>
      </a:accent2>
      <a:accent3>
        <a:srgbClr val="C8C9C7"/>
      </a:accent3>
      <a:accent4>
        <a:srgbClr val="EFDBB2"/>
      </a:accent4>
      <a:accent5>
        <a:srgbClr val="005EB8"/>
      </a:accent5>
      <a:accent6>
        <a:srgbClr val="00205B"/>
      </a:accent6>
      <a:hlink>
        <a:srgbClr val="0000FF"/>
      </a:hlink>
      <a:folHlink>
        <a:srgbClr val="FF00FF"/>
      </a:folHlink>
    </a:clrScheme>
    <a:fontScheme name="2_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2_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E1A4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730</Words>
  <Application>Microsoft Macintosh PowerPoint</Application>
  <PresentationFormat>Widescreen</PresentationFormat>
  <Paragraphs>73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Franklin Gothic Book</vt:lpstr>
      <vt:lpstr>Franklin Gothic Medium</vt:lpstr>
      <vt:lpstr>2_Office Theme</vt:lpstr>
      <vt:lpstr>“ARMy Fuzzing”: Mid-Term Update</vt:lpstr>
      <vt:lpstr>Research Motivations</vt:lpstr>
      <vt:lpstr>Recreating Autofz on AMD64</vt:lpstr>
      <vt:lpstr>Creating Autofz on ARM64</vt:lpstr>
      <vt:lpstr>Implement Additional Metric for ARM64 Autofz</vt:lpstr>
      <vt:lpstr>Contributions thus Far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“ARMy Fuzzing”: Mid-Term Update</dc:title>
  <cp:lastModifiedBy>Andrew York</cp:lastModifiedBy>
  <cp:revision>1</cp:revision>
  <dcterms:modified xsi:type="dcterms:W3CDTF">2024-03-06T22:40:03Z</dcterms:modified>
</cp:coreProperties>
</file>